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4"/>
  </p:handoutMasterIdLst>
  <p:sldIdLst>
    <p:sldId id="258" r:id="rId3"/>
    <p:sldId id="260" r:id="rId5"/>
    <p:sldId id="262" r:id="rId6"/>
    <p:sldId id="330" r:id="rId7"/>
    <p:sldId id="303" r:id="rId8"/>
    <p:sldId id="287" r:id="rId9"/>
    <p:sldId id="299" r:id="rId10"/>
    <p:sldId id="300" r:id="rId11"/>
    <p:sldId id="301" r:id="rId12"/>
    <p:sldId id="393" r:id="rId13"/>
    <p:sldId id="349" r:id="rId14"/>
    <p:sldId id="331" r:id="rId15"/>
    <p:sldId id="345" r:id="rId16"/>
    <p:sldId id="347" r:id="rId17"/>
    <p:sldId id="427" r:id="rId18"/>
    <p:sldId id="378" r:id="rId19"/>
    <p:sldId id="369" r:id="rId20"/>
    <p:sldId id="370" r:id="rId21"/>
    <p:sldId id="379" r:id="rId22"/>
    <p:sldId id="361" r:id="rId23"/>
    <p:sldId id="374" r:id="rId24"/>
    <p:sldId id="376" r:id="rId25"/>
    <p:sldId id="363" r:id="rId26"/>
    <p:sldId id="375" r:id="rId27"/>
    <p:sldId id="377" r:id="rId28"/>
    <p:sldId id="364" r:id="rId29"/>
    <p:sldId id="372" r:id="rId30"/>
    <p:sldId id="348" r:id="rId31"/>
    <p:sldId id="346" r:id="rId32"/>
    <p:sldId id="266" r:id="rId33"/>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E26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67" d="100"/>
          <a:sy n="67" d="100"/>
        </p:scale>
        <p:origin x="102"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handoutMaster" Target="handoutMasters/handoutMaster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188595" cy="574719"/>
          </a:xfrm>
          <a:prstGeom prst="rect">
            <a:avLst/>
          </a:prstGeom>
        </p:spPr>
        <p:txBody>
          <a:bodyPr vert="horz" lIns="91440" tIns="45720" rIns="91440" bIns="45720" rtlCol="0"/>
          <a:lstStyle>
            <a:lvl1pPr algn="l">
              <a:defRPr sz="1290"/>
            </a:lvl1pPr>
          </a:lstStyle>
          <a:p>
            <a:endParaRPr lang="zh-CN" altLang="en-US"/>
          </a:p>
        </p:txBody>
      </p:sp>
      <p:sp>
        <p:nvSpPr>
          <p:cNvPr id="3" name="日期占位符 2"/>
          <p:cNvSpPr>
            <a:spLocks noGrp="1"/>
          </p:cNvSpPr>
          <p:nvPr>
            <p:ph type="dt" sz="quarter" idx="1"/>
          </p:nvPr>
        </p:nvSpPr>
        <p:spPr>
          <a:xfrm>
            <a:off x="4167998" y="0"/>
            <a:ext cx="3188595" cy="574719"/>
          </a:xfrm>
          <a:prstGeom prst="rect">
            <a:avLst/>
          </a:prstGeom>
        </p:spPr>
        <p:txBody>
          <a:bodyPr vert="horz" lIns="91440" tIns="45720" rIns="91440" bIns="45720" rtlCol="0"/>
          <a:lstStyle>
            <a:lvl1pPr algn="r">
              <a:defRPr sz="129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10879875"/>
            <a:ext cx="3188595" cy="574718"/>
          </a:xfrm>
          <a:prstGeom prst="rect">
            <a:avLst/>
          </a:prstGeom>
        </p:spPr>
        <p:txBody>
          <a:bodyPr vert="horz" lIns="91440" tIns="45720" rIns="91440" bIns="45720" rtlCol="0" anchor="b"/>
          <a:lstStyle>
            <a:lvl1pPr algn="l">
              <a:defRPr sz="1290"/>
            </a:lvl1pPr>
          </a:lstStyle>
          <a:p>
            <a:endParaRPr lang="zh-CN" altLang="en-US"/>
          </a:p>
        </p:txBody>
      </p:sp>
      <p:sp>
        <p:nvSpPr>
          <p:cNvPr id="5" name="灯片编号占位符 4"/>
          <p:cNvSpPr>
            <a:spLocks noGrp="1"/>
          </p:cNvSpPr>
          <p:nvPr>
            <p:ph type="sldNum" sz="quarter" idx="3"/>
          </p:nvPr>
        </p:nvSpPr>
        <p:spPr>
          <a:xfrm>
            <a:off x="4167998" y="10879875"/>
            <a:ext cx="3188595" cy="574718"/>
          </a:xfrm>
          <a:prstGeom prst="rect">
            <a:avLst/>
          </a:prstGeom>
        </p:spPr>
        <p:txBody>
          <a:bodyPr vert="horz" lIns="91440" tIns="45720" rIns="91440" bIns="45720" rtlCol="0" anchor="b"/>
          <a:lstStyle>
            <a:lvl1pPr algn="r">
              <a:defRPr sz="129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jpeg>
</file>

<file path=ppt/media/image22.jpeg>
</file>

<file path=ppt/media/image23.jpeg>
</file>

<file path=ppt/media/image24.jpe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ea typeface="Calibri" panose="020F0502020204030204" charset="0"/>
                <a:cs typeface="Calibri" panose="020F0502020204030204" charset="0"/>
              </a:defRPr>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ea typeface="Calibri" panose="020F0502020204030204" charset="0"/>
                <a:cs typeface="Calibri" panose="020F0502020204030204" charset="0"/>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ea typeface="Calibri" panose="020F0502020204030204" charset="0"/>
                <a:cs typeface="Calibri" panose="020F0502020204030204" charset="0"/>
              </a:defRPr>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ea typeface="Calibri" panose="020F0502020204030204" charset="0"/>
                <a:cs typeface="Calibri" panose="020F0502020204030204" charset="0"/>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Calibri" panose="020F0502020204030204" charset="0"/>
        <a:cs typeface="Calibri" panose="020F0502020204030204" charset="0"/>
      </a:defRPr>
    </a:lvl1pPr>
    <a:lvl2pPr marL="457200" algn="l" defTabSz="914400" rtl="0" eaLnBrk="1" latinLnBrk="0" hangingPunct="1">
      <a:defRPr sz="1200" kern="1200">
        <a:solidFill>
          <a:schemeClr val="tx1"/>
        </a:solidFill>
        <a:latin typeface="+mn-lt"/>
        <a:ea typeface="Calibri" panose="020F0502020204030204" charset="0"/>
        <a:cs typeface="Calibri" panose="020F0502020204030204" charset="0"/>
      </a:defRPr>
    </a:lvl2pPr>
    <a:lvl3pPr marL="914400" algn="l" defTabSz="914400" rtl="0" eaLnBrk="1" latinLnBrk="0" hangingPunct="1">
      <a:defRPr sz="1200" kern="1200">
        <a:solidFill>
          <a:schemeClr val="tx1"/>
        </a:solidFill>
        <a:latin typeface="+mn-lt"/>
        <a:ea typeface="Calibri" panose="020F0502020204030204" charset="0"/>
        <a:cs typeface="Calibri" panose="020F0502020204030204" charset="0"/>
      </a:defRPr>
    </a:lvl3pPr>
    <a:lvl4pPr marL="1371600" algn="l" defTabSz="914400" rtl="0" eaLnBrk="1" latinLnBrk="0" hangingPunct="1">
      <a:defRPr sz="1200" kern="1200">
        <a:solidFill>
          <a:schemeClr val="tx1"/>
        </a:solidFill>
        <a:latin typeface="+mn-lt"/>
        <a:ea typeface="Calibri" panose="020F0502020204030204" charset="0"/>
        <a:cs typeface="Calibri" panose="020F0502020204030204" charset="0"/>
      </a:defRPr>
    </a:lvl4pPr>
    <a:lvl5pPr marL="1828800" algn="l" defTabSz="914400" rtl="0" eaLnBrk="1" latinLnBrk="0" hangingPunct="1">
      <a:defRPr sz="1200" kern="1200">
        <a:solidFill>
          <a:schemeClr val="tx1"/>
        </a:solidFill>
        <a:latin typeface="+mn-lt"/>
        <a:ea typeface="Calibri" panose="020F0502020204030204" charset="0"/>
        <a:cs typeface="Calibri" panose="020F050202020403020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10" name="组合 9"/>
          <p:cNvGrpSpPr/>
          <p:nvPr userDrawn="1"/>
        </p:nvGrpSpPr>
        <p:grpSpPr>
          <a:xfrm>
            <a:off x="-34925" y="4345305"/>
            <a:ext cx="12235815" cy="2608580"/>
            <a:chOff x="-55" y="6843"/>
            <a:chExt cx="19269" cy="4108"/>
          </a:xfrm>
        </p:grpSpPr>
        <p:pic>
          <p:nvPicPr>
            <p:cNvPr id="8" name="图片 7" descr="2"/>
            <p:cNvPicPr>
              <a:picLocks noChangeAspect="1"/>
            </p:cNvPicPr>
            <p:nvPr/>
          </p:nvPicPr>
          <p:blipFill>
            <a:blip r:embed="rId2"/>
            <a:srcRect l="18487" t="14021" r="44742" b="3693"/>
            <a:stretch>
              <a:fillRect/>
            </a:stretch>
          </p:blipFill>
          <p:spPr>
            <a:xfrm rot="16200000">
              <a:off x="10768" y="2505"/>
              <a:ext cx="4109" cy="12785"/>
            </a:xfrm>
            <a:prstGeom prst="rect">
              <a:avLst/>
            </a:prstGeom>
          </p:spPr>
        </p:pic>
        <p:pic>
          <p:nvPicPr>
            <p:cNvPr id="9" name="图片 8" descr="2"/>
            <p:cNvPicPr>
              <a:picLocks noChangeAspect="1"/>
            </p:cNvPicPr>
            <p:nvPr/>
          </p:nvPicPr>
          <p:blipFill>
            <a:blip r:embed="rId2"/>
            <a:srcRect l="18487" t="14021" r="44742" b="43983"/>
            <a:stretch>
              <a:fillRect/>
            </a:stretch>
          </p:blipFill>
          <p:spPr>
            <a:xfrm rot="5400000" flipH="1">
              <a:off x="1153" y="5635"/>
              <a:ext cx="4109" cy="6525"/>
            </a:xfrm>
            <a:prstGeom prst="rect">
              <a:avLst/>
            </a:prstGeom>
          </p:spPr>
        </p:pic>
      </p:grpSp>
      <p:pic>
        <p:nvPicPr>
          <p:cNvPr id="7" name="图片 6" descr="1"/>
          <p:cNvPicPr>
            <a:picLocks noChangeAspect="1"/>
          </p:cNvPicPr>
          <p:nvPr userDrawn="1"/>
        </p:nvPicPr>
        <p:blipFill>
          <a:blip r:embed="rId3"/>
          <a:srcRect l="8655" t="4324" r="8067" b="3801"/>
          <a:stretch>
            <a:fillRect/>
          </a:stretch>
        </p:blipFill>
        <p:spPr>
          <a:xfrm rot="16200000">
            <a:off x="2949575" y="-2225357"/>
            <a:ext cx="6294120" cy="11308715"/>
          </a:xfrm>
          <a:prstGeom prst="rect">
            <a:avLst/>
          </a:prstGeom>
        </p:spPr>
      </p:pic>
      <p:grpSp>
        <p:nvGrpSpPr>
          <p:cNvPr id="5" name="组合 4"/>
          <p:cNvGrpSpPr/>
          <p:nvPr userDrawn="1"/>
        </p:nvGrpSpPr>
        <p:grpSpPr>
          <a:xfrm>
            <a:off x="-24130" y="1174115"/>
            <a:ext cx="12227560" cy="4791710"/>
            <a:chOff x="-38" y="1489"/>
            <a:chExt cx="19256" cy="7546"/>
          </a:xfrm>
        </p:grpSpPr>
        <p:pic>
          <p:nvPicPr>
            <p:cNvPr id="6" name="图片 5" descr="5731a22f246dc"/>
            <p:cNvPicPr>
              <a:picLocks noChangeAspect="1"/>
            </p:cNvPicPr>
            <p:nvPr/>
          </p:nvPicPr>
          <p:blipFill>
            <a:blip r:embed="rId4"/>
            <a:srcRect l="29744"/>
            <a:stretch>
              <a:fillRect/>
            </a:stretch>
          </p:blipFill>
          <p:spPr>
            <a:xfrm>
              <a:off x="-38" y="1489"/>
              <a:ext cx="3021" cy="7546"/>
            </a:xfrm>
            <a:prstGeom prst="rect">
              <a:avLst/>
            </a:prstGeom>
          </p:spPr>
        </p:pic>
        <p:pic>
          <p:nvPicPr>
            <p:cNvPr id="11" name="图片 10" descr="5731a22f246dc"/>
            <p:cNvPicPr>
              <a:picLocks noChangeAspect="1"/>
            </p:cNvPicPr>
            <p:nvPr/>
          </p:nvPicPr>
          <p:blipFill>
            <a:blip r:embed="rId4"/>
            <a:srcRect l="30698"/>
            <a:stretch>
              <a:fillRect/>
            </a:stretch>
          </p:blipFill>
          <p:spPr>
            <a:xfrm flipH="1">
              <a:off x="16238" y="1489"/>
              <a:ext cx="2980" cy="7546"/>
            </a:xfrm>
            <a:prstGeom prst="rect">
              <a:avLst/>
            </a:prstGeom>
          </p:spPr>
        </p:pic>
      </p:grpSp>
      <p:pic>
        <p:nvPicPr>
          <p:cNvPr id="24" name="图片 23" descr="968b9846ca8c48317b7ebefbf5fae920"/>
          <p:cNvPicPr>
            <a:picLocks noChangeAspect="1"/>
          </p:cNvPicPr>
          <p:nvPr userDrawn="1"/>
        </p:nvPicPr>
        <p:blipFill>
          <a:blip r:embed="rId5"/>
          <a:srcRect l="14827" t="35859" r="18029" b="14394"/>
          <a:stretch>
            <a:fillRect/>
          </a:stretch>
        </p:blipFill>
        <p:spPr>
          <a:xfrm>
            <a:off x="6699250" y="1696085"/>
            <a:ext cx="3505200" cy="3465830"/>
          </a:xfrm>
          <a:prstGeom prst="rect">
            <a:avLst/>
          </a:prstGeom>
          <a:effectLst>
            <a:outerShdw blurRad="139700" dist="139700" dir="13500000" algn="br" rotWithShape="0">
              <a:prstClr val="black">
                <a:alpha val="40000"/>
              </a:prstClr>
            </a:outerShdw>
          </a:effectLs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0" name="组合 9"/>
          <p:cNvGrpSpPr/>
          <p:nvPr userDrawn="1"/>
        </p:nvGrpSpPr>
        <p:grpSpPr>
          <a:xfrm>
            <a:off x="-34925" y="4345305"/>
            <a:ext cx="12235815" cy="2608580"/>
            <a:chOff x="-55" y="6843"/>
            <a:chExt cx="19269" cy="4108"/>
          </a:xfrm>
        </p:grpSpPr>
        <p:pic>
          <p:nvPicPr>
            <p:cNvPr id="8" name="图片 7" descr="2"/>
            <p:cNvPicPr>
              <a:picLocks noChangeAspect="1"/>
            </p:cNvPicPr>
            <p:nvPr/>
          </p:nvPicPr>
          <p:blipFill>
            <a:blip r:embed="rId2"/>
            <a:srcRect l="18487" t="14021" r="44742" b="3693"/>
            <a:stretch>
              <a:fillRect/>
            </a:stretch>
          </p:blipFill>
          <p:spPr>
            <a:xfrm rot="16200000">
              <a:off x="10768" y="2505"/>
              <a:ext cx="4109" cy="12785"/>
            </a:xfrm>
            <a:prstGeom prst="rect">
              <a:avLst/>
            </a:prstGeom>
          </p:spPr>
        </p:pic>
        <p:pic>
          <p:nvPicPr>
            <p:cNvPr id="9" name="图片 8" descr="2"/>
            <p:cNvPicPr>
              <a:picLocks noChangeAspect="1"/>
            </p:cNvPicPr>
            <p:nvPr/>
          </p:nvPicPr>
          <p:blipFill>
            <a:blip r:embed="rId2"/>
            <a:srcRect l="18487" t="14021" r="44742" b="43983"/>
            <a:stretch>
              <a:fillRect/>
            </a:stretch>
          </p:blipFill>
          <p:spPr>
            <a:xfrm rot="5400000" flipH="1">
              <a:off x="1153" y="5635"/>
              <a:ext cx="4109" cy="6525"/>
            </a:xfrm>
            <a:prstGeom prst="rect">
              <a:avLst/>
            </a:prstGeom>
          </p:spPr>
        </p:pic>
      </p:grpSp>
      <p:pic>
        <p:nvPicPr>
          <p:cNvPr id="7" name="图片 6" descr="1"/>
          <p:cNvPicPr>
            <a:picLocks noChangeAspect="1"/>
          </p:cNvPicPr>
          <p:nvPr userDrawn="1"/>
        </p:nvPicPr>
        <p:blipFill>
          <a:blip r:embed="rId3"/>
          <a:srcRect l="8655" t="4324" r="8067" b="3801"/>
          <a:stretch>
            <a:fillRect/>
          </a:stretch>
        </p:blipFill>
        <p:spPr>
          <a:xfrm rot="16200000">
            <a:off x="2949575" y="-2225357"/>
            <a:ext cx="6294120" cy="11308715"/>
          </a:xfrm>
          <a:prstGeom prst="rect">
            <a:avLst/>
          </a:prstGeom>
        </p:spPr>
      </p:pic>
      <p:grpSp>
        <p:nvGrpSpPr>
          <p:cNvPr id="11" name="组合 10"/>
          <p:cNvGrpSpPr/>
          <p:nvPr userDrawn="1"/>
        </p:nvGrpSpPr>
        <p:grpSpPr>
          <a:xfrm>
            <a:off x="-24130" y="1174115"/>
            <a:ext cx="12227560" cy="4791710"/>
            <a:chOff x="-38" y="1489"/>
            <a:chExt cx="19256" cy="7546"/>
          </a:xfrm>
        </p:grpSpPr>
        <p:pic>
          <p:nvPicPr>
            <p:cNvPr id="12" name="图片 11" descr="5731a22f246dc"/>
            <p:cNvPicPr>
              <a:picLocks noChangeAspect="1"/>
            </p:cNvPicPr>
            <p:nvPr/>
          </p:nvPicPr>
          <p:blipFill>
            <a:blip r:embed="rId4"/>
            <a:srcRect l="29744"/>
            <a:stretch>
              <a:fillRect/>
            </a:stretch>
          </p:blipFill>
          <p:spPr>
            <a:xfrm>
              <a:off x="-38" y="1489"/>
              <a:ext cx="3021" cy="7546"/>
            </a:xfrm>
            <a:prstGeom prst="rect">
              <a:avLst/>
            </a:prstGeom>
          </p:spPr>
        </p:pic>
        <p:pic>
          <p:nvPicPr>
            <p:cNvPr id="13" name="图片 12" descr="5731a22f246dc"/>
            <p:cNvPicPr>
              <a:picLocks noChangeAspect="1"/>
            </p:cNvPicPr>
            <p:nvPr/>
          </p:nvPicPr>
          <p:blipFill>
            <a:blip r:embed="rId4"/>
            <a:srcRect l="30698"/>
            <a:stretch>
              <a:fillRect/>
            </a:stretch>
          </p:blipFill>
          <p:spPr>
            <a:xfrm flipH="1">
              <a:off x="16238" y="1489"/>
              <a:ext cx="2980" cy="7546"/>
            </a:xfrm>
            <a:prstGeom prst="rect">
              <a:avLst/>
            </a:prstGeom>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0" name="组合 9"/>
          <p:cNvGrpSpPr/>
          <p:nvPr userDrawn="1"/>
        </p:nvGrpSpPr>
        <p:grpSpPr>
          <a:xfrm>
            <a:off x="-34290" y="4744720"/>
            <a:ext cx="12235815" cy="2209800"/>
            <a:chOff x="-3535" y="6843"/>
            <a:chExt cx="22750" cy="4109"/>
          </a:xfrm>
        </p:grpSpPr>
        <p:pic>
          <p:nvPicPr>
            <p:cNvPr id="8" name="图片 7" descr="2"/>
            <p:cNvPicPr>
              <a:picLocks noChangeAspect="1"/>
            </p:cNvPicPr>
            <p:nvPr/>
          </p:nvPicPr>
          <p:blipFill>
            <a:blip r:embed="rId2"/>
            <a:srcRect l="18487" t="14021" r="44742" b="3693"/>
            <a:stretch>
              <a:fillRect/>
            </a:stretch>
          </p:blipFill>
          <p:spPr>
            <a:xfrm rot="16200000">
              <a:off x="10768" y="2505"/>
              <a:ext cx="4109" cy="12785"/>
            </a:xfrm>
            <a:prstGeom prst="rect">
              <a:avLst/>
            </a:prstGeom>
          </p:spPr>
        </p:pic>
        <p:pic>
          <p:nvPicPr>
            <p:cNvPr id="9" name="图片 8" descr="2"/>
            <p:cNvPicPr>
              <a:picLocks noChangeAspect="1"/>
            </p:cNvPicPr>
            <p:nvPr/>
          </p:nvPicPr>
          <p:blipFill>
            <a:blip r:embed="rId2"/>
            <a:srcRect l="18487" t="14021" r="44742" b="21585"/>
            <a:stretch>
              <a:fillRect/>
            </a:stretch>
          </p:blipFill>
          <p:spPr>
            <a:xfrm rot="5400000" flipH="1">
              <a:off x="-587" y="3895"/>
              <a:ext cx="4109" cy="10005"/>
            </a:xfrm>
            <a:prstGeom prst="rect">
              <a:avLst/>
            </a:prstGeom>
          </p:spPr>
        </p:pic>
      </p:grpSp>
      <p:pic>
        <p:nvPicPr>
          <p:cNvPr id="7" name="图片 6" descr="1"/>
          <p:cNvPicPr>
            <a:picLocks noChangeAspect="1"/>
          </p:cNvPicPr>
          <p:nvPr userDrawn="1"/>
        </p:nvPicPr>
        <p:blipFill>
          <a:blip r:embed="rId3"/>
          <a:srcRect l="8655" t="4324" r="8067" b="3801"/>
          <a:stretch>
            <a:fillRect/>
          </a:stretch>
        </p:blipFill>
        <p:spPr>
          <a:xfrm rot="16200000">
            <a:off x="2949575" y="-2225357"/>
            <a:ext cx="6294120" cy="11308715"/>
          </a:xfrm>
          <a:prstGeom prst="rect">
            <a:avLst/>
          </a:prstGeom>
        </p:spPr>
      </p:pic>
      <p:pic>
        <p:nvPicPr>
          <p:cNvPr id="12" name="图片 11" descr="5731a22f246dc"/>
          <p:cNvPicPr>
            <a:picLocks noChangeAspect="1"/>
          </p:cNvPicPr>
          <p:nvPr userDrawn="1"/>
        </p:nvPicPr>
        <p:blipFill>
          <a:blip r:embed="rId4"/>
          <a:srcRect l="29744"/>
          <a:stretch>
            <a:fillRect/>
          </a:stretch>
        </p:blipFill>
        <p:spPr>
          <a:xfrm>
            <a:off x="-34925" y="1732915"/>
            <a:ext cx="1446530" cy="3613785"/>
          </a:xfrm>
          <a:prstGeom prst="rect">
            <a:avLst/>
          </a:prstGeom>
        </p:spPr>
      </p:pic>
      <p:pic>
        <p:nvPicPr>
          <p:cNvPr id="13" name="图片 12" descr="5731a22f246dc"/>
          <p:cNvPicPr>
            <a:picLocks noChangeAspect="1"/>
          </p:cNvPicPr>
          <p:nvPr userDrawn="1"/>
        </p:nvPicPr>
        <p:blipFill>
          <a:blip r:embed="rId4"/>
          <a:srcRect l="30698"/>
          <a:stretch>
            <a:fillRect/>
          </a:stretch>
        </p:blipFill>
        <p:spPr>
          <a:xfrm flipH="1">
            <a:off x="10765155" y="1732915"/>
            <a:ext cx="1426845" cy="36137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version">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5.jpe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1"/>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Calibri" panose="020F0502020204030204" charset="0"/>
                <a:cs typeface="Calibri" panose="020F0502020204030204" charset="0"/>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Calibri" panose="020F0502020204030204" charset="0"/>
                <a:cs typeface="Calibri" panose="020F050202020403020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Calibri" panose="020F0502020204030204" charset="0"/>
                <a:cs typeface="Calibri" panose="020F0502020204030204" charset="0"/>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Calibri" panose="020F0502020204030204" charset="0"/>
          <a:ea typeface="Calibri" panose="020F0502020204030204" charset="0"/>
          <a:cs typeface="Calibri" panose="020F050202020403020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Calibri" panose="020F0502020204030204" charset="0"/>
          <a:cs typeface="Calibri" panose="020F050202020403020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Calibri" panose="020F0502020204030204" charset="0"/>
          <a:cs typeface="Calibri" panose="020F050202020403020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Calibri" panose="020F0502020204030204" charset="0"/>
          <a:cs typeface="Calibri" panose="020F050202020403020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charset="0"/>
          <a:cs typeface="Calibri" panose="020F050202020403020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charset="0"/>
          <a:cs typeface="Calibri" panose="020F050202020403020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7.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8.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9.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0.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1.jpe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2.jpe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3.jpe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4.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jpeg"/><Relationship Id="rId1" Type="http://schemas.openxmlformats.org/officeDocument/2006/relationships/image" Target="../media/image8.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737995" y="561340"/>
            <a:ext cx="6218555" cy="1660525"/>
          </a:xfrm>
          <a:prstGeom prst="rect">
            <a:avLst/>
          </a:prstGeom>
          <a:noFill/>
        </p:spPr>
        <p:txBody>
          <a:bodyPr wrap="square" rtlCol="0">
            <a:spAutoFit/>
          </a:bodyPr>
          <a:p>
            <a:pPr algn="ctr"/>
            <a:r>
              <a:rPr lang="en-US" altLang="zh-CN" sz="5400" b="1">
                <a:solidFill>
                  <a:schemeClr val="tx1"/>
                </a:solidFill>
                <a:latin typeface="Times New Roman" panose="02020603050405020304" charset="0"/>
                <a:ea typeface="Calibri" panose="020F0502020204030204" charset="0"/>
                <a:cs typeface="Times New Roman" panose="02020603050405020304" charset="0"/>
              </a:rPr>
              <a:t>FOOD DELIVERY </a:t>
            </a:r>
            <a:r>
              <a:rPr lang="en-US" altLang="zh-CN" sz="4800" b="1">
                <a:solidFill>
                  <a:schemeClr val="tx1"/>
                </a:solidFill>
                <a:latin typeface="Times New Roman" panose="02020603050405020304" charset="0"/>
                <a:ea typeface="Calibri" panose="020F0502020204030204" charset="0"/>
                <a:cs typeface="Times New Roman" panose="02020603050405020304" charset="0"/>
              </a:rPr>
              <a:t>APPLICATION</a:t>
            </a:r>
            <a:endParaRPr lang="en-US" altLang="zh-CN" sz="4800" b="1">
              <a:solidFill>
                <a:schemeClr val="tx1"/>
              </a:solidFill>
              <a:latin typeface="Times New Roman" panose="02020603050405020304" charset="0"/>
              <a:ea typeface="Calibri" panose="020F0502020204030204" charset="0"/>
              <a:cs typeface="Times New Roman" panose="02020603050405020304" charset="0"/>
            </a:endParaRPr>
          </a:p>
        </p:txBody>
      </p:sp>
      <p:sp>
        <p:nvSpPr>
          <p:cNvPr id="3" name="文本框 2"/>
          <p:cNvSpPr txBox="1"/>
          <p:nvPr/>
        </p:nvSpPr>
        <p:spPr>
          <a:xfrm>
            <a:off x="1437005" y="1889760"/>
            <a:ext cx="5565775" cy="3384550"/>
          </a:xfrm>
          <a:prstGeom prst="rect">
            <a:avLst/>
          </a:prstGeom>
          <a:noFill/>
        </p:spPr>
        <p:txBody>
          <a:bodyPr wrap="square" rtlCol="0">
            <a:spAutoFit/>
          </a:bodyPr>
          <a:p>
            <a:endParaRPr lang="en-US" altLang="zh-CN">
              <a:solidFill>
                <a:schemeClr val="tx1"/>
              </a:solidFill>
              <a:latin typeface="Times New Roman" panose="02020603050405020304" charset="0"/>
              <a:ea typeface="Calibri" panose="020F0502020204030204" charset="0"/>
              <a:cs typeface="Times New Roman" panose="02020603050405020304" charset="0"/>
            </a:endParaRPr>
          </a:p>
          <a:p>
            <a:r>
              <a:rPr lang="en-US" altLang="zh-CN" b="1">
                <a:solidFill>
                  <a:schemeClr val="tx1"/>
                </a:solidFill>
                <a:latin typeface="Times New Roman" panose="02020603050405020304" charset="0"/>
                <a:ea typeface="Calibri" panose="020F0502020204030204" charset="0"/>
                <a:cs typeface="Times New Roman" panose="02020603050405020304" charset="0"/>
              </a:rPr>
              <a:t> </a:t>
            </a:r>
            <a:endParaRPr lang="en-US" altLang="zh-CN" b="1">
              <a:solidFill>
                <a:schemeClr val="tx1"/>
              </a:solidFill>
              <a:latin typeface="Times New Roman" panose="02020603050405020304" charset="0"/>
              <a:ea typeface="Calibri" panose="020F0502020204030204" charset="0"/>
              <a:cs typeface="Times New Roman" panose="02020603050405020304" charset="0"/>
            </a:endParaRPr>
          </a:p>
          <a:p>
            <a:r>
              <a:rPr lang="en-US" altLang="zh-CN" b="1">
                <a:solidFill>
                  <a:schemeClr val="tx1"/>
                </a:solidFill>
                <a:latin typeface="Times New Roman" panose="02020603050405020304" charset="0"/>
                <a:ea typeface="Calibri" panose="020F0502020204030204" charset="0"/>
                <a:cs typeface="Times New Roman" panose="02020603050405020304" charset="0"/>
              </a:rPr>
              <a:t>      Under Guidance Of</a:t>
            </a:r>
            <a:endParaRPr lang="en-US" altLang="zh-CN" b="1">
              <a:solidFill>
                <a:schemeClr val="tx1"/>
              </a:solidFill>
              <a:latin typeface="Times New Roman" panose="02020603050405020304" charset="0"/>
              <a:ea typeface="Calibri" panose="020F0502020204030204" charset="0"/>
              <a:cs typeface="Times New Roman" panose="02020603050405020304" charset="0"/>
            </a:endParaRPr>
          </a:p>
          <a:p>
            <a:r>
              <a:rPr lang="en-US" altLang="zh-CN" sz="2000">
                <a:solidFill>
                  <a:schemeClr val="tx1"/>
                </a:solidFill>
                <a:latin typeface="Times New Roman" panose="02020603050405020304" charset="0"/>
                <a:ea typeface="Calibri" panose="020F0502020204030204" charset="0"/>
                <a:cs typeface="Times New Roman" panose="02020603050405020304" charset="0"/>
              </a:rPr>
              <a:t>      POOJA MEHTA               </a:t>
            </a:r>
            <a:r>
              <a:rPr lang="en-US" altLang="zh-CN" b="1">
                <a:solidFill>
                  <a:schemeClr val="tx1"/>
                </a:solidFill>
                <a:latin typeface="Times New Roman" panose="02020603050405020304" charset="0"/>
                <a:ea typeface="Calibri" panose="020F0502020204030204" charset="0"/>
                <a:cs typeface="Times New Roman" panose="02020603050405020304" charset="0"/>
              </a:rPr>
              <a:t>   SUBMITTED BY</a:t>
            </a:r>
            <a:endParaRPr lang="en-US" altLang="zh-CN" b="1">
              <a:solidFill>
                <a:schemeClr val="tx1"/>
              </a:solidFill>
              <a:latin typeface="Times New Roman" panose="02020603050405020304" charset="0"/>
              <a:ea typeface="Calibri" panose="020F0502020204030204" charset="0"/>
              <a:cs typeface="Times New Roman" panose="02020603050405020304" charset="0"/>
            </a:endParaRPr>
          </a:p>
          <a:p>
            <a:r>
              <a:rPr lang="en-US" altLang="zh-CN">
                <a:solidFill>
                  <a:schemeClr val="tx1"/>
                </a:solidFill>
                <a:latin typeface="Times New Roman" panose="02020603050405020304" charset="0"/>
                <a:ea typeface="Calibri" panose="020F0502020204030204" charset="0"/>
                <a:cs typeface="Times New Roman" panose="02020603050405020304" charset="0"/>
              </a:rPr>
              <a:t>                                                   </a:t>
            </a:r>
            <a:r>
              <a:rPr lang="en-US" altLang="zh-CN" sz="2000">
                <a:solidFill>
                  <a:schemeClr val="tx1"/>
                </a:solidFill>
                <a:latin typeface="Times New Roman" panose="02020603050405020304" charset="0"/>
                <a:ea typeface="Calibri" panose="020F0502020204030204" charset="0"/>
                <a:cs typeface="Times New Roman" panose="02020603050405020304" charset="0"/>
              </a:rPr>
              <a:t>  1. ABISHEK</a:t>
            </a:r>
            <a:endParaRPr lang="en-US" altLang="zh-CN" sz="2000">
              <a:solidFill>
                <a:schemeClr val="tx1"/>
              </a:solidFill>
              <a:latin typeface="Times New Roman" panose="02020603050405020304" charset="0"/>
              <a:ea typeface="Calibri" panose="020F0502020204030204" charset="0"/>
              <a:cs typeface="Times New Roman" panose="02020603050405020304" charset="0"/>
            </a:endParaRPr>
          </a:p>
          <a:p>
            <a:r>
              <a:rPr lang="en-US" altLang="zh-CN" sz="2000">
                <a:solidFill>
                  <a:schemeClr val="tx1"/>
                </a:solidFill>
                <a:latin typeface="Times New Roman" panose="02020603050405020304" charset="0"/>
                <a:ea typeface="Calibri" panose="020F0502020204030204" charset="0"/>
                <a:cs typeface="Times New Roman" panose="02020603050405020304" charset="0"/>
              </a:rPr>
              <a:t>                                                2. ANUSUYA</a:t>
            </a:r>
            <a:endParaRPr lang="en-US" altLang="zh-CN" sz="2000">
              <a:solidFill>
                <a:schemeClr val="tx1"/>
              </a:solidFill>
              <a:latin typeface="Times New Roman" panose="02020603050405020304" charset="0"/>
              <a:ea typeface="Calibri" panose="020F0502020204030204" charset="0"/>
              <a:cs typeface="Times New Roman" panose="02020603050405020304" charset="0"/>
            </a:endParaRPr>
          </a:p>
          <a:p>
            <a:r>
              <a:rPr lang="en-US" altLang="zh-CN" sz="2000">
                <a:solidFill>
                  <a:schemeClr val="tx1"/>
                </a:solidFill>
                <a:latin typeface="Times New Roman" panose="02020603050405020304" charset="0"/>
                <a:ea typeface="Calibri" panose="020F0502020204030204" charset="0"/>
                <a:cs typeface="Times New Roman" panose="02020603050405020304" charset="0"/>
              </a:rPr>
              <a:t>                                                3. DEVADHARSHINI</a:t>
            </a:r>
            <a:endParaRPr lang="en-US" altLang="zh-CN" sz="2000">
              <a:solidFill>
                <a:schemeClr val="tx1"/>
              </a:solidFill>
              <a:latin typeface="Times New Roman" panose="02020603050405020304" charset="0"/>
              <a:ea typeface="Calibri" panose="020F0502020204030204" charset="0"/>
              <a:cs typeface="Times New Roman" panose="02020603050405020304" charset="0"/>
            </a:endParaRPr>
          </a:p>
          <a:p>
            <a:r>
              <a:rPr lang="en-US" altLang="zh-CN" sz="2000">
                <a:solidFill>
                  <a:schemeClr val="tx1"/>
                </a:solidFill>
                <a:latin typeface="Times New Roman" panose="02020603050405020304" charset="0"/>
                <a:ea typeface="Calibri" panose="020F0502020204030204" charset="0"/>
                <a:cs typeface="Times New Roman" panose="02020603050405020304" charset="0"/>
              </a:rPr>
              <a:t>                                                4. JAYASHEELA</a:t>
            </a:r>
            <a:endParaRPr lang="en-US" altLang="zh-CN" sz="2000">
              <a:solidFill>
                <a:schemeClr val="tx1"/>
              </a:solidFill>
              <a:latin typeface="Times New Roman" panose="02020603050405020304" charset="0"/>
              <a:ea typeface="Calibri" panose="020F0502020204030204" charset="0"/>
              <a:cs typeface="Times New Roman" panose="02020603050405020304" charset="0"/>
            </a:endParaRPr>
          </a:p>
          <a:p>
            <a:r>
              <a:rPr lang="en-US" altLang="zh-CN" sz="2000">
                <a:solidFill>
                  <a:schemeClr val="tx1"/>
                </a:solidFill>
                <a:latin typeface="Times New Roman" panose="02020603050405020304" charset="0"/>
                <a:ea typeface="Calibri" panose="020F0502020204030204" charset="0"/>
                <a:cs typeface="Times New Roman" panose="02020603050405020304" charset="0"/>
              </a:rPr>
              <a:t>                                                5. KIRUTHIKA</a:t>
            </a:r>
            <a:endParaRPr lang="en-US" altLang="zh-CN" sz="2000">
              <a:solidFill>
                <a:schemeClr val="tx1"/>
              </a:solidFill>
              <a:latin typeface="Times New Roman" panose="02020603050405020304" charset="0"/>
              <a:ea typeface="Calibri" panose="020F0502020204030204" charset="0"/>
              <a:cs typeface="Times New Roman" panose="02020603050405020304" charset="0"/>
            </a:endParaRPr>
          </a:p>
          <a:p>
            <a:r>
              <a:rPr lang="en-US" altLang="zh-CN" sz="2000">
                <a:solidFill>
                  <a:schemeClr val="tx1"/>
                </a:solidFill>
                <a:latin typeface="Times New Roman" panose="02020603050405020304" charset="0"/>
                <a:ea typeface="Calibri" panose="020F0502020204030204" charset="0"/>
                <a:cs typeface="Times New Roman" panose="02020603050405020304" charset="0"/>
              </a:rPr>
              <a:t>                                                6. SHRIVARSHINI</a:t>
            </a:r>
            <a:endParaRPr lang="en-US" altLang="zh-CN" sz="2000">
              <a:solidFill>
                <a:schemeClr val="tx1"/>
              </a:solidFill>
              <a:latin typeface="Times New Roman" panose="02020603050405020304" charset="0"/>
              <a:ea typeface="Calibri" panose="020F0502020204030204" charset="0"/>
              <a:cs typeface="Times New Roman" panose="02020603050405020304" charset="0"/>
            </a:endParaRPr>
          </a:p>
          <a:p>
            <a:r>
              <a:rPr lang="en-US" altLang="zh-CN" sz="2000">
                <a:solidFill>
                  <a:schemeClr val="tx1"/>
                </a:solidFill>
                <a:latin typeface="Times New Roman" panose="02020603050405020304" charset="0"/>
                <a:ea typeface="Calibri" panose="020F0502020204030204" charset="0"/>
                <a:cs typeface="Times New Roman" panose="02020603050405020304" charset="0"/>
              </a:rPr>
              <a:t>                                                7. SWATHI</a:t>
            </a:r>
            <a:endParaRPr lang="en-US" altLang="zh-CN" sz="2000">
              <a:solidFill>
                <a:schemeClr val="tx1"/>
              </a:solidFill>
              <a:latin typeface="Times New Roman" panose="02020603050405020304" charset="0"/>
              <a:ea typeface="Calibri" panose="020F0502020204030204" charset="0"/>
              <a:cs typeface="Times New Roman" panose="02020603050405020304" charset="0"/>
            </a:endParaRPr>
          </a:p>
        </p:txBody>
      </p:sp>
      <p:pic>
        <p:nvPicPr>
          <p:cNvPr id="4" name="Picture 3" descr="logo"/>
          <p:cNvPicPr>
            <a:picLocks noChangeAspect="1"/>
          </p:cNvPicPr>
          <p:nvPr/>
        </p:nvPicPr>
        <p:blipFill>
          <a:blip r:embed="rId1"/>
          <a:srcRect b="17614"/>
          <a:stretch>
            <a:fillRect/>
          </a:stretch>
        </p:blipFill>
        <p:spPr>
          <a:xfrm>
            <a:off x="8907780" y="561340"/>
            <a:ext cx="2146300" cy="102806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Content Placeholder 1"/>
          <p:cNvSpPr>
            <a:spLocks noGrp="1"/>
          </p:cNvSpPr>
          <p:nvPr>
            <p:ph/>
          </p:nvPr>
        </p:nvSpPr>
        <p:spPr>
          <a:xfrm>
            <a:off x="280035" y="833755"/>
            <a:ext cx="11617325" cy="5901690"/>
          </a:xfrm>
        </p:spPr>
        <p:txBody>
          <a:bodyPr/>
          <a:p>
            <a:pPr>
              <a:buFont typeface="Wingdings" panose="05000000000000000000" charset="0"/>
              <a:buChar char="q"/>
            </a:pPr>
            <a:r>
              <a:rPr lang="en-US" b="1">
                <a:latin typeface="Times New Roman" panose="02020603050405020304" charset="0"/>
                <a:cs typeface="Times New Roman" panose="02020603050405020304" charset="0"/>
              </a:rPr>
              <a:t> @ExceptionHandler:</a:t>
            </a:r>
            <a:r>
              <a:rPr lang="en-US">
                <a:latin typeface="Times New Roman" panose="02020603050405020304" charset="0"/>
                <a:cs typeface="Times New Roman" panose="02020603050405020304" charset="0"/>
              </a:rPr>
              <a:t>The @ExceptionHandler is an annotation used to handle the specific exceptions and sending the custom responses to the client. </a:t>
            </a:r>
            <a:endParaRPr lang="en-US">
              <a:latin typeface="Times New Roman" panose="02020603050405020304" charset="0"/>
              <a:cs typeface="Times New Roman" panose="02020603050405020304" charset="0"/>
            </a:endParaRPr>
          </a:p>
          <a:p>
            <a:pPr>
              <a:buFont typeface="Wingdings" panose="05000000000000000000" charset="0"/>
              <a:buChar char="q"/>
            </a:pPr>
            <a:r>
              <a:rPr lang="en-US" b="1">
                <a:latin typeface="Times New Roman" panose="02020603050405020304" charset="0"/>
                <a:cs typeface="Times New Roman" panose="02020603050405020304" charset="0"/>
              </a:rPr>
              <a:t>@ControllerAdvice: </a:t>
            </a:r>
            <a:r>
              <a:rPr lang="en-US">
                <a:latin typeface="Times New Roman" panose="02020603050405020304" charset="0"/>
                <a:cs typeface="Times New Roman" panose="02020603050405020304" charset="0"/>
              </a:rPr>
              <a:t>A controller advice allows you to use exactly the same exception handling techniques but apply them across the whole application, not just to an individual controller. You can think of them as an annotation driven interceptor.</a:t>
            </a:r>
            <a:endParaRPr lang="en-US">
              <a:latin typeface="Times New Roman" panose="02020603050405020304" charset="0"/>
              <a:cs typeface="Times New Roman" panose="02020603050405020304" charset="0"/>
            </a:endParaRPr>
          </a:p>
          <a:p>
            <a:pPr marL="0" indent="0">
              <a:buFont typeface="Wingdings" panose="05000000000000000000" charset="0"/>
              <a:buNone/>
            </a:pPr>
            <a:endParaRPr lang="en-US">
              <a:latin typeface="Times New Roman" panose="02020603050405020304" charset="0"/>
              <a:cs typeface="Times New Roman" panose="02020603050405020304" charset="0"/>
            </a:endParaRPr>
          </a:p>
          <a:p>
            <a:pPr algn="l">
              <a:buFont typeface="Arial" panose="020B0604020202020204" pitchFamily="34" charset="0"/>
              <a:buChar char="•"/>
            </a:pPr>
            <a:r>
              <a:rPr lang="en-US">
                <a:latin typeface="Times New Roman" panose="02020603050405020304" charset="0"/>
                <a:cs typeface="Times New Roman" panose="02020603050405020304" charset="0"/>
              </a:rPr>
              <a:t>Handles Resource Not Found Exception</a:t>
            </a:r>
            <a:endParaRPr lang="en-US">
              <a:latin typeface="Times New Roman" panose="02020603050405020304" charset="0"/>
              <a:cs typeface="Times New Roman" panose="02020603050405020304" charset="0"/>
            </a:endParaRPr>
          </a:p>
          <a:p>
            <a:pPr algn="l">
              <a:buFont typeface="Arial" panose="020B0604020202020204" pitchFamily="34" charset="0"/>
              <a:buChar char="•"/>
            </a:pPr>
            <a:r>
              <a:rPr lang="en-US">
                <a:latin typeface="Times New Roman" panose="02020603050405020304" charset="0"/>
                <a:cs typeface="Times New Roman" panose="02020603050405020304" charset="0"/>
              </a:rPr>
              <a:t>Handles Method Argument Not Valid Exception  </a:t>
            </a:r>
            <a:endParaRPr lang="en-US">
              <a:latin typeface="Times New Roman" panose="02020603050405020304" charset="0"/>
              <a:cs typeface="Times New Roman" panose="02020603050405020304" charset="0"/>
            </a:endParaRPr>
          </a:p>
          <a:p>
            <a:pPr algn="l">
              <a:buFont typeface="Arial" panose="020B0604020202020204" pitchFamily="34" charset="0"/>
              <a:buChar char="•"/>
            </a:pPr>
            <a:r>
              <a:rPr lang="en-US">
                <a:latin typeface="Times New Roman" panose="02020603050405020304" charset="0"/>
                <a:cs typeface="Times New Roman" panose="02020603050405020304" charset="0"/>
              </a:rPr>
              <a:t>Handles Constrain Violation Exception</a:t>
            </a:r>
            <a:endParaRPr lang="en-US">
              <a:latin typeface="Times New Roman" panose="02020603050405020304" charset="0"/>
              <a:cs typeface="Times New Roman" panose="02020603050405020304" charset="0"/>
            </a:endParaRPr>
          </a:p>
        </p:txBody>
      </p:sp>
      <p:sp>
        <p:nvSpPr>
          <p:cNvPr id="38" name="TextBox 25"/>
          <p:cNvSpPr txBox="1"/>
          <p:nvPr/>
        </p:nvSpPr>
        <p:spPr>
          <a:xfrm flipH="1">
            <a:off x="3059430" y="150495"/>
            <a:ext cx="5344795"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SPRING VALIDATION</a:t>
            </a:r>
            <a:endPar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2520950" y="90805"/>
            <a:ext cx="6854190"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SYSTEM FLOW DIAGRAM</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pic>
        <p:nvPicPr>
          <p:cNvPr id="2" name="Content Placeholder 1" descr="angular-spring-boot-mysql"/>
          <p:cNvPicPr>
            <a:picLocks noChangeAspect="1"/>
          </p:cNvPicPr>
          <p:nvPr>
            <p:ph/>
          </p:nvPr>
        </p:nvPicPr>
        <p:blipFill>
          <a:blip r:embed="rId1"/>
          <a:stretch>
            <a:fillRect/>
          </a:stretch>
        </p:blipFill>
        <p:spPr>
          <a:xfrm>
            <a:off x="500380" y="1017905"/>
            <a:ext cx="11190605" cy="548386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3205480" y="153670"/>
            <a:ext cx="5780405"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USECASE DIAGRAM</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pic>
        <p:nvPicPr>
          <p:cNvPr id="48" name="Picture 1"/>
          <p:cNvPicPr>
            <a:picLocks noChangeAspect="1"/>
          </p:cNvPicPr>
          <p:nvPr>
            <p:ph/>
          </p:nvPr>
        </p:nvPicPr>
        <p:blipFill>
          <a:blip r:embed="rId1"/>
          <a:srcRect l="28838" t="12280" r="25584" b="8658"/>
          <a:stretch>
            <a:fillRect/>
          </a:stretch>
        </p:blipFill>
        <p:spPr>
          <a:xfrm>
            <a:off x="559435" y="736600"/>
            <a:ext cx="10908665" cy="5941695"/>
          </a:xfrm>
          <a:prstGeom prst="rect">
            <a:avLst/>
          </a:prstGeom>
          <a:noFill/>
          <a:ln>
            <a:noFill/>
          </a:ln>
        </p:spPr>
      </p:pic>
      <p:sp>
        <p:nvSpPr>
          <p:cNvPr id="3" name="Rectangles 2"/>
          <p:cNvSpPr/>
          <p:nvPr/>
        </p:nvSpPr>
        <p:spPr>
          <a:xfrm>
            <a:off x="920115" y="1097280"/>
            <a:ext cx="633730" cy="39243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p>
            <a:pPr algn="ctr"/>
            <a:endParaRPr lang="en-US"/>
          </a:p>
        </p:txBody>
      </p:sp>
      <p:sp>
        <p:nvSpPr>
          <p:cNvPr id="4" name="Rectangles 3"/>
          <p:cNvSpPr/>
          <p:nvPr/>
        </p:nvSpPr>
        <p:spPr>
          <a:xfrm>
            <a:off x="9375775" y="1097280"/>
            <a:ext cx="633730" cy="39243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254500" y="933450"/>
            <a:ext cx="3108325" cy="2798445"/>
          </a:xfrm>
          <a:prstGeom prst="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Prodct</a:t>
            </a:r>
            <a:endParaRPr lang="en-US" b="1"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ctr"/>
            <a:endParaRPr lang="en-US" b="1" dirty="0">
              <a:ln w="0"/>
              <a:solidFill>
                <a:schemeClr val="tx1"/>
              </a:solidFill>
              <a:effectLst>
                <a:outerShdw blurRad="38100" dist="19050" dir="2700000" algn="tl" rotWithShape="0">
                  <a:schemeClr val="dk1">
                    <a:alpha val="40000"/>
                  </a:schemeClr>
                </a:outerShdw>
              </a:effectLst>
            </a:endParaRPr>
          </a:p>
          <a:p>
            <a:r>
              <a:rPr lang="en-US" dirty="0">
                <a:ln w="0"/>
                <a:solidFill>
                  <a:schemeClr val="tx1"/>
                </a:solidFill>
                <a:effectLst>
                  <a:outerShdw blurRad="38100" dist="19050" dir="2700000" algn="tl" rotWithShape="0">
                    <a:schemeClr val="dk1">
                      <a:alpha val="40000"/>
                    </a:schemeClr>
                  </a:outerShdw>
                </a:effectLst>
              </a:rPr>
              <a:t>  </a:t>
            </a:r>
            <a:r>
              <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rPr>
              <a:t>+ menu_id: int</a:t>
            </a: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endParaRPr>
          </a:p>
          <a:p>
            <a:r>
              <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rPr>
              <a:t>  +food_category:string</a:t>
            </a: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endParaRPr>
          </a:p>
          <a:p>
            <a:r>
              <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rPr>
              <a:t>  + food_quantity: int</a:t>
            </a: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endParaRPr>
          </a:p>
          <a:p>
            <a:r>
              <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rPr>
              <a:t>  +food_MRP:int</a:t>
            </a: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endParaRPr>
          </a:p>
          <a:p>
            <a:pPr algn="ct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endParaRPr>
          </a:p>
          <a:p>
            <a:pPr algn="l"/>
            <a:r>
              <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rPr>
              <a:t> +add_food()</a:t>
            </a: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endParaRPr>
          </a:p>
          <a:p>
            <a:pPr algn="l"/>
            <a:r>
              <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rPr>
              <a:t> +edit_food()</a:t>
            </a:r>
            <a:endParaRPr lang="en-IN" dirty="0">
              <a:ln w="0"/>
              <a:solidFill>
                <a:schemeClr val="tx1"/>
              </a:solidFill>
              <a:effectLst>
                <a:outerShdw blurRad="38100" dist="19050" dir="2700000" algn="tl" rotWithShape="0">
                  <a:schemeClr val="dk1">
                    <a:alpha val="40000"/>
                  </a:schemeClr>
                </a:outerShdw>
              </a:effectLst>
              <a:latin typeface="Times New Roman" panose="02020603050405020304" charset="0"/>
              <a:ea typeface="Microsoft JhengHei UI Light" panose="020B0304030504040204" charset="-120"/>
              <a:cs typeface="Times New Roman" panose="02020603050405020304" charset="0"/>
            </a:endParaRPr>
          </a:p>
        </p:txBody>
      </p:sp>
      <p:cxnSp>
        <p:nvCxnSpPr>
          <p:cNvPr id="6" name="Straight Connector 5"/>
          <p:cNvCxnSpPr/>
          <p:nvPr/>
        </p:nvCxnSpPr>
        <p:spPr>
          <a:xfrm>
            <a:off x="6381549" y="933651"/>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V="1">
            <a:off x="4209415" y="1357630"/>
            <a:ext cx="3168650" cy="1524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8633861" y="2387065"/>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9380855" y="3350260"/>
            <a:ext cx="2326640" cy="3300730"/>
          </a:xfrm>
          <a:prstGeom prst="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b="1" dirty="0"/>
          </a:p>
          <a:p>
            <a:pPr algn="ctr"/>
            <a:endParaRPr lang="en-US" b="1" dirty="0"/>
          </a:p>
          <a:p>
            <a:pPr algn="ctr"/>
            <a:endParaRPr lang="en-US" b="1" dirty="0"/>
          </a:p>
          <a:p>
            <a:pPr algn="ctr"/>
            <a:endParaRPr lang="en-US" b="1" dirty="0"/>
          </a:p>
          <a:p>
            <a:endParaRPr lang="en-US" dirty="0"/>
          </a:p>
          <a:p>
            <a:pPr algn="ctr"/>
            <a:r>
              <a:rPr lang="en-US" b="1" dirty="0">
                <a:latin typeface="Times New Roman" panose="02020603050405020304" charset="0"/>
                <a:cs typeface="Times New Roman" panose="02020603050405020304" charset="0"/>
              </a:rPr>
              <a:t>ADMIN</a:t>
            </a:r>
            <a:endParaRPr lang="en-US" b="1" dirty="0">
              <a:latin typeface="Times New Roman" panose="02020603050405020304" charset="0"/>
              <a:cs typeface="Times New Roman" panose="02020603050405020304" charset="0"/>
            </a:endParaRPr>
          </a:p>
          <a:p>
            <a:endParaRPr lang="en-US" dirty="0"/>
          </a:p>
          <a:p>
            <a:endParaRPr lang="en-US" dirty="0"/>
          </a:p>
          <a:p>
            <a:r>
              <a:rPr lang="en-US" dirty="0"/>
              <a:t> </a:t>
            </a:r>
            <a:r>
              <a:rPr lang="en-US" dirty="0">
                <a:latin typeface="Times New Roman" panose="02020603050405020304" charset="0"/>
                <a:cs typeface="Times New Roman" panose="02020603050405020304" charset="0"/>
              </a:rPr>
              <a:t>+id: int                  </a:t>
            </a:r>
            <a:endParaRPr lang="en-US" dirty="0">
              <a:latin typeface="Times New Roman" panose="02020603050405020304" charset="0"/>
              <a:cs typeface="Times New Roman" panose="02020603050405020304" charset="0"/>
            </a:endParaRPr>
          </a:p>
          <a:p>
            <a:r>
              <a:rPr lang="en-US" dirty="0">
                <a:latin typeface="Times New Roman" panose="02020603050405020304" charset="0"/>
                <a:cs typeface="Times New Roman" panose="02020603050405020304" charset="0"/>
              </a:rPr>
              <a:t> + name: string</a:t>
            </a:r>
            <a:endParaRPr lang="en-US" dirty="0">
              <a:latin typeface="Times New Roman" panose="02020603050405020304" charset="0"/>
              <a:cs typeface="Times New Roman" panose="02020603050405020304" charset="0"/>
            </a:endParaRPr>
          </a:p>
          <a:p>
            <a:pPr indent="0">
              <a:buFontTx/>
              <a:buNone/>
            </a:pPr>
            <a:r>
              <a:rPr lang="en-US" dirty="0">
                <a:latin typeface="Times New Roman" panose="02020603050405020304" charset="0"/>
                <a:cs typeface="Times New Roman" panose="02020603050405020304" charset="0"/>
              </a:rPr>
              <a:t> + username: string</a:t>
            </a:r>
            <a:endParaRPr lang="en-US" dirty="0">
              <a:latin typeface="Times New Roman" panose="02020603050405020304" charset="0"/>
              <a:cs typeface="Times New Roman" panose="02020603050405020304" charset="0"/>
            </a:endParaRPr>
          </a:p>
          <a:p>
            <a:r>
              <a:rPr lang="en-US" dirty="0">
                <a:latin typeface="Times New Roman" panose="02020603050405020304" charset="0"/>
                <a:cs typeface="Times New Roman" panose="02020603050405020304" charset="0"/>
              </a:rPr>
              <a:t> + password: string</a:t>
            </a:r>
            <a:endParaRPr lang="en-US" b="1" dirty="0">
              <a:latin typeface="Times New Roman" panose="02020603050405020304" charset="0"/>
              <a:cs typeface="Times New Roman" panose="02020603050405020304" charset="0"/>
            </a:endParaRPr>
          </a:p>
          <a:p>
            <a:endParaRPr lang="en-US" b="1" dirty="0">
              <a:latin typeface="Times New Roman" panose="02020603050405020304" charset="0"/>
              <a:cs typeface="Times New Roman" panose="02020603050405020304" charset="0"/>
            </a:endParaRPr>
          </a:p>
          <a:p>
            <a:endParaRPr lang="en-US" b="1" dirty="0">
              <a:latin typeface="Times New Roman" panose="02020603050405020304" charset="0"/>
              <a:cs typeface="Times New Roman" panose="02020603050405020304" charset="0"/>
            </a:endParaRPr>
          </a:p>
          <a:p>
            <a:r>
              <a:rPr lang="en-US" dirty="0">
                <a:latin typeface="Times New Roman" panose="02020603050405020304" charset="0"/>
                <a:cs typeface="Times New Roman" panose="02020603050405020304" charset="0"/>
              </a:rPr>
              <a:t> +create()</a:t>
            </a:r>
            <a:endParaRPr lang="en-US" dirty="0">
              <a:latin typeface="Times New Roman" panose="02020603050405020304" charset="0"/>
              <a:cs typeface="Times New Roman" panose="02020603050405020304" charset="0"/>
            </a:endParaRPr>
          </a:p>
          <a:p>
            <a:r>
              <a:rPr lang="en-US" dirty="0">
                <a:latin typeface="Times New Roman" panose="02020603050405020304" charset="0"/>
                <a:cs typeface="Times New Roman" panose="02020603050405020304" charset="0"/>
              </a:rPr>
              <a:t> +update()</a:t>
            </a:r>
            <a:endParaRPr lang="en-US" dirty="0">
              <a:latin typeface="Times New Roman" panose="02020603050405020304" charset="0"/>
              <a:cs typeface="Times New Roman" panose="02020603050405020304" charset="0"/>
            </a:endParaRPr>
          </a:p>
          <a:p>
            <a:endParaRPr lang="en-US" b="1" dirty="0"/>
          </a:p>
          <a:p>
            <a:pPr algn="ctr"/>
            <a:endParaRPr lang="en-US" b="1" dirty="0"/>
          </a:p>
          <a:p>
            <a:pPr algn="ctr"/>
            <a:endParaRPr lang="en-US" b="1" dirty="0"/>
          </a:p>
          <a:p>
            <a:pPr algn="ctr"/>
            <a:endParaRPr lang="en-US" b="1" dirty="0"/>
          </a:p>
          <a:p>
            <a:pPr algn="ctr"/>
            <a:endParaRPr lang="en-US" dirty="0"/>
          </a:p>
        </p:txBody>
      </p:sp>
      <p:sp>
        <p:nvSpPr>
          <p:cNvPr id="19" name="Rectangle 18"/>
          <p:cNvSpPr/>
          <p:nvPr/>
        </p:nvSpPr>
        <p:spPr>
          <a:xfrm>
            <a:off x="11694695" y="3731969"/>
            <a:ext cx="45719" cy="8422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cxnSp>
        <p:nvCxnSpPr>
          <p:cNvPr id="23" name="Straight Connector 22"/>
          <p:cNvCxnSpPr/>
          <p:nvPr/>
        </p:nvCxnSpPr>
        <p:spPr>
          <a:xfrm>
            <a:off x="9452008" y="4578996"/>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9394259" y="3350726"/>
            <a:ext cx="232690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487652" y="3962121"/>
            <a:ext cx="3026204" cy="2476322"/>
          </a:xfrm>
          <a:prstGeom prst="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a:p>
            <a:pPr algn="ctr"/>
            <a:endParaRPr lang="en-US" b="1" dirty="0">
              <a:ln w="0"/>
              <a:solidFill>
                <a:schemeClr val="tx1"/>
              </a:solidFill>
              <a:effectLst>
                <a:outerShdw blurRad="38100" dist="19050" dir="2700000" algn="tl" rotWithShape="0">
                  <a:schemeClr val="dk1">
                    <a:alpha val="40000"/>
                  </a:schemeClr>
                </a:outerShdw>
              </a:effectLst>
            </a:endParaRPr>
          </a:p>
          <a:p>
            <a:pPr algn="ctr"/>
            <a:r>
              <a:rPr lang="en-US" b="1"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Order</a:t>
            </a:r>
            <a:endParaRPr lang="en-US" b="1"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ctr"/>
            <a:endParaRPr lang="en-US" dirty="0">
              <a:ln w="0"/>
              <a:solidFill>
                <a:schemeClr val="tx1"/>
              </a:solidFill>
              <a:effectLst>
                <a:outerShdw blurRad="38100" dist="19050" dir="2700000" algn="tl" rotWithShape="0">
                  <a:schemeClr val="dk1">
                    <a:alpha val="40000"/>
                  </a:schemeClr>
                </a:outerShdw>
              </a:effectLst>
            </a:endParaRPr>
          </a:p>
          <a:p>
            <a:r>
              <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+id: int                                 </a:t>
            </a: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+details: int</a:t>
            </a: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+ordertype: string</a:t>
            </a: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l">
              <a:lnSpc>
                <a:spcPct val="110000"/>
              </a:lnSpc>
            </a:pPr>
            <a:r>
              <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a:t>
            </a: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l">
              <a:lnSpc>
                <a:spcPct val="110000"/>
              </a:lnSpc>
            </a:pPr>
            <a:r>
              <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 +processDebit()</a:t>
            </a: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ctr"/>
            <a:endParaRPr lang="en-US" dirty="0">
              <a:ln w="0"/>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ctr"/>
            <a:endParaRPr lang="en-US" dirty="0">
              <a:ln w="0"/>
              <a:solidFill>
                <a:schemeClr val="tx1"/>
              </a:solidFill>
              <a:effectLst>
                <a:outerShdw blurRad="38100" dist="19050" dir="2700000" algn="tl" rotWithShape="0">
                  <a:schemeClr val="dk1">
                    <a:alpha val="40000"/>
                  </a:schemeClr>
                </a:outerShdw>
              </a:effectLst>
            </a:endParaRPr>
          </a:p>
          <a:p>
            <a:pPr algn="ctr"/>
            <a:r>
              <a:rPr lang="en-US" dirty="0">
                <a:ln w="0"/>
                <a:solidFill>
                  <a:schemeClr val="tx1"/>
                </a:solidFill>
                <a:effectLst>
                  <a:outerShdw blurRad="38100" dist="19050" dir="2700000" algn="tl" rotWithShape="0">
                    <a:schemeClr val="dk1">
                      <a:alpha val="40000"/>
                    </a:schemeClr>
                  </a:outerShdw>
                </a:effectLst>
              </a:rPr>
              <a:t> </a:t>
            </a:r>
            <a:endParaRPr lang="en-US" dirty="0">
              <a:ln w="0"/>
              <a:solidFill>
                <a:schemeClr val="tx1"/>
              </a:solidFill>
              <a:effectLst>
                <a:outerShdw blurRad="38100" dist="19050" dir="2700000" algn="tl" rotWithShape="0">
                  <a:schemeClr val="dk1">
                    <a:alpha val="40000"/>
                  </a:schemeClr>
                </a:outerShdw>
              </a:effectLst>
            </a:endParaRPr>
          </a:p>
        </p:txBody>
      </p:sp>
      <p:cxnSp>
        <p:nvCxnSpPr>
          <p:cNvPr id="65" name="Straight Connector 64"/>
          <p:cNvCxnSpPr/>
          <p:nvPr/>
        </p:nvCxnSpPr>
        <p:spPr>
          <a:xfrm>
            <a:off x="482866" y="5629530"/>
            <a:ext cx="306163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453021" y="4516221"/>
            <a:ext cx="306163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Rectangle 68"/>
          <p:cNvSpPr/>
          <p:nvPr/>
        </p:nvSpPr>
        <p:spPr>
          <a:xfrm>
            <a:off x="4745355" y="4015740"/>
            <a:ext cx="3408045" cy="2687955"/>
          </a:xfrm>
          <a:prstGeom prst="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latin typeface="Times New Roman" panose="02020603050405020304" charset="0"/>
                <a:cs typeface="Times New Roman" panose="02020603050405020304" charset="0"/>
              </a:rPr>
              <a:t>Customer</a:t>
            </a:r>
            <a:endParaRPr lang="en-US" b="1" dirty="0">
              <a:latin typeface="Times New Roman" panose="02020603050405020304" charset="0"/>
              <a:cs typeface="Times New Roman" panose="02020603050405020304" charset="0"/>
            </a:endParaRPr>
          </a:p>
          <a:p>
            <a:pPr algn="ctr"/>
            <a:endParaRPr lang="en-US" dirty="0"/>
          </a:p>
          <a:p>
            <a:r>
              <a:rPr lang="en-US" dirty="0"/>
              <a:t> </a:t>
            </a:r>
            <a:r>
              <a:rPr lang="en-US" dirty="0">
                <a:latin typeface="Times New Roman" panose="02020603050405020304" charset="0"/>
                <a:cs typeface="Times New Roman" panose="02020603050405020304" charset="0"/>
              </a:rPr>
              <a:t>   +name:string</a:t>
            </a:r>
            <a:endParaRPr lang="en-US" dirty="0">
              <a:latin typeface="Times New Roman" panose="02020603050405020304" charset="0"/>
              <a:cs typeface="Times New Roman" panose="02020603050405020304" charset="0"/>
            </a:endParaRPr>
          </a:p>
          <a:p>
            <a:r>
              <a:rPr lang="en-US" dirty="0">
                <a:latin typeface="Times New Roman" panose="02020603050405020304" charset="0"/>
                <a:cs typeface="Times New Roman" panose="02020603050405020304" charset="0"/>
              </a:rPr>
              <a:t>    +Email id:string</a:t>
            </a:r>
            <a:endParaRPr lang="en-US" dirty="0">
              <a:latin typeface="Times New Roman" panose="02020603050405020304" charset="0"/>
              <a:cs typeface="Times New Roman" panose="02020603050405020304" charset="0"/>
            </a:endParaRPr>
          </a:p>
          <a:p>
            <a:r>
              <a:rPr lang="en-US" dirty="0">
                <a:latin typeface="Times New Roman" panose="02020603050405020304" charset="0"/>
                <a:cs typeface="Times New Roman" panose="02020603050405020304" charset="0"/>
              </a:rPr>
              <a:t>    +password:String</a:t>
            </a:r>
            <a:endParaRPr lang="en-US" dirty="0">
              <a:latin typeface="Times New Roman" panose="02020603050405020304" charset="0"/>
              <a:cs typeface="Times New Roman" panose="02020603050405020304" charset="0"/>
            </a:endParaRPr>
          </a:p>
          <a:p>
            <a:r>
              <a:rPr lang="en-US" dirty="0">
                <a:latin typeface="Times New Roman" panose="02020603050405020304" charset="0"/>
                <a:cs typeface="Times New Roman" panose="02020603050405020304" charset="0"/>
              </a:rPr>
              <a:t>    +address: string</a:t>
            </a:r>
            <a:endParaRPr lang="en-US" dirty="0">
              <a:latin typeface="Times New Roman" panose="02020603050405020304" charset="0"/>
              <a:cs typeface="Times New Roman" panose="02020603050405020304" charset="0"/>
            </a:endParaRPr>
          </a:p>
          <a:p>
            <a:r>
              <a:rPr lang="en-US" dirty="0">
                <a:latin typeface="Times New Roman" panose="02020603050405020304" charset="0"/>
                <a:cs typeface="Times New Roman" panose="02020603050405020304" charset="0"/>
              </a:rPr>
              <a:t>    #cardnum: int</a:t>
            </a:r>
            <a:endParaRPr lang="en-US" dirty="0">
              <a:latin typeface="Times New Roman" panose="02020603050405020304" charset="0"/>
              <a:cs typeface="Times New Roman" panose="02020603050405020304" charset="0"/>
            </a:endParaRPr>
          </a:p>
          <a:p>
            <a:r>
              <a:rPr lang="en-US" altLang="en-IN" dirty="0">
                <a:latin typeface="Times New Roman" panose="02020603050405020304" charset="0"/>
                <a:cs typeface="Times New Roman" panose="02020603050405020304" charset="0"/>
              </a:rPr>
              <a:t>     </a:t>
            </a:r>
            <a:endParaRPr lang="en-US" altLang="en-IN" dirty="0">
              <a:latin typeface="Times New Roman" panose="02020603050405020304" charset="0"/>
              <a:cs typeface="Times New Roman" panose="02020603050405020304" charset="0"/>
            </a:endParaRPr>
          </a:p>
          <a:p>
            <a:r>
              <a:rPr lang="en-US" altLang="en-IN" dirty="0">
                <a:latin typeface="Times New Roman" panose="02020603050405020304" charset="0"/>
                <a:cs typeface="Times New Roman" panose="02020603050405020304" charset="0"/>
              </a:rPr>
              <a:t>     +placeOrder()</a:t>
            </a:r>
            <a:endParaRPr lang="en-US" altLang="en-IN" dirty="0">
              <a:latin typeface="Times New Roman" panose="02020603050405020304" charset="0"/>
              <a:cs typeface="Times New Roman" panose="02020603050405020304" charset="0"/>
            </a:endParaRPr>
          </a:p>
        </p:txBody>
      </p:sp>
      <p:cxnSp>
        <p:nvCxnSpPr>
          <p:cNvPr id="71" name="Straight Connector 70"/>
          <p:cNvCxnSpPr/>
          <p:nvPr/>
        </p:nvCxnSpPr>
        <p:spPr>
          <a:xfrm>
            <a:off x="4723130" y="4516287"/>
            <a:ext cx="3448053" cy="0"/>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74" name="Straight Connector 73"/>
          <p:cNvCxnSpPr/>
          <p:nvPr/>
        </p:nvCxnSpPr>
        <p:spPr>
          <a:xfrm>
            <a:off x="4701340" y="6087333"/>
            <a:ext cx="3452264" cy="0"/>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85" name="Arrow: Bent 84"/>
          <p:cNvSpPr/>
          <p:nvPr/>
        </p:nvSpPr>
        <p:spPr>
          <a:xfrm>
            <a:off x="8441356" y="1732547"/>
            <a:ext cx="45719" cy="45719"/>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88" name="Arrow: Bent 87"/>
          <p:cNvSpPr/>
          <p:nvPr/>
        </p:nvSpPr>
        <p:spPr>
          <a:xfrm>
            <a:off x="9919063" y="1203157"/>
            <a:ext cx="45719" cy="45719"/>
          </a:xfrm>
          <a:prstGeom prst="ben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solidFill>
                <a:schemeClr val="tx1"/>
              </a:solidFill>
            </a:endParaRPr>
          </a:p>
        </p:txBody>
      </p:sp>
      <p:cxnSp>
        <p:nvCxnSpPr>
          <p:cNvPr id="5" name="Straight Connector 4"/>
          <p:cNvCxnSpPr/>
          <p:nvPr/>
        </p:nvCxnSpPr>
        <p:spPr>
          <a:xfrm flipV="1">
            <a:off x="4259580" y="2932430"/>
            <a:ext cx="3098165" cy="127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9384460" y="5719491"/>
            <a:ext cx="232690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TextBox 25"/>
          <p:cNvSpPr txBox="1"/>
          <p:nvPr/>
        </p:nvSpPr>
        <p:spPr>
          <a:xfrm flipH="1">
            <a:off x="2336165" y="66040"/>
            <a:ext cx="7350760"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CLASS DIAGRAM</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cxnSp>
        <p:nvCxnSpPr>
          <p:cNvPr id="2" name="Straight Arrow Connector 1"/>
          <p:cNvCxnSpPr/>
          <p:nvPr/>
        </p:nvCxnSpPr>
        <p:spPr>
          <a:xfrm>
            <a:off x="1945640" y="2329180"/>
            <a:ext cx="2278380" cy="0"/>
          </a:xfrm>
          <a:prstGeom prst="straightConnector1">
            <a:avLst/>
          </a:prstGeom>
          <a:ln w="28575">
            <a:tailEnd type="arrow" w="med" len="med"/>
          </a:ln>
        </p:spPr>
        <p:style>
          <a:lnRef idx="1">
            <a:schemeClr val="dk1"/>
          </a:lnRef>
          <a:fillRef idx="0">
            <a:schemeClr val="dk1"/>
          </a:fillRef>
          <a:effectRef idx="0">
            <a:schemeClr val="dk1"/>
          </a:effectRef>
          <a:fontRef idx="minor">
            <a:schemeClr val="tx1"/>
          </a:fontRef>
        </p:style>
      </p:cxnSp>
      <p:cxnSp>
        <p:nvCxnSpPr>
          <p:cNvPr id="3" name="Straight Connector 2"/>
          <p:cNvCxnSpPr>
            <a:endCxn id="61" idx="0"/>
          </p:cNvCxnSpPr>
          <p:nvPr/>
        </p:nvCxnSpPr>
        <p:spPr>
          <a:xfrm>
            <a:off x="1976120" y="2323465"/>
            <a:ext cx="24765" cy="1638935"/>
          </a:xfrm>
          <a:prstGeom prst="line">
            <a:avLst/>
          </a:prstGeom>
          <a:ln w="28575"/>
        </p:spPr>
        <p:style>
          <a:lnRef idx="1">
            <a:schemeClr val="dk1"/>
          </a:lnRef>
          <a:fillRef idx="0">
            <a:schemeClr val="dk1"/>
          </a:fillRef>
          <a:effectRef idx="0">
            <a:schemeClr val="dk1"/>
          </a:effectRef>
          <a:fontRef idx="minor">
            <a:schemeClr val="tx1"/>
          </a:fontRef>
        </p:style>
      </p:cxnSp>
      <p:cxnSp>
        <p:nvCxnSpPr>
          <p:cNvPr id="10" name="Straight Arrow Connector 9"/>
          <p:cNvCxnSpPr>
            <a:endCxn id="61" idx="3"/>
          </p:cNvCxnSpPr>
          <p:nvPr/>
        </p:nvCxnSpPr>
        <p:spPr>
          <a:xfrm flipH="1" flipV="1">
            <a:off x="3514090" y="5200650"/>
            <a:ext cx="1238250" cy="4445"/>
          </a:xfrm>
          <a:prstGeom prst="straightConnector1">
            <a:avLst/>
          </a:prstGeom>
          <a:ln w="28575">
            <a:tailEnd type="arrow" w="med" len="med"/>
          </a:ln>
        </p:spPr>
        <p:style>
          <a:lnRef idx="1">
            <a:schemeClr val="dk1"/>
          </a:lnRef>
          <a:fillRef idx="0">
            <a:schemeClr val="dk1"/>
          </a:fillRef>
          <a:effectRef idx="0">
            <a:schemeClr val="dk1"/>
          </a:effectRef>
          <a:fontRef idx="minor">
            <a:schemeClr val="tx1"/>
          </a:fontRef>
        </p:style>
      </p:cxnSp>
      <p:cxnSp>
        <p:nvCxnSpPr>
          <p:cNvPr id="11" name="Straight Arrow Connector 10"/>
          <p:cNvCxnSpPr>
            <a:endCxn id="18" idx="1"/>
          </p:cNvCxnSpPr>
          <p:nvPr/>
        </p:nvCxnSpPr>
        <p:spPr>
          <a:xfrm>
            <a:off x="8087360" y="4994275"/>
            <a:ext cx="1293495" cy="6350"/>
          </a:xfrm>
          <a:prstGeom prst="straightConnector1">
            <a:avLst/>
          </a:prstGeom>
          <a:ln w="28575">
            <a:tailEnd type="arrow" w="med" len="med"/>
          </a:ln>
        </p:spPr>
        <p:style>
          <a:lnRef idx="1">
            <a:schemeClr val="dk1"/>
          </a:lnRef>
          <a:fillRef idx="0">
            <a:schemeClr val="dk1"/>
          </a:fillRef>
          <a:effectRef idx="0">
            <a:schemeClr val="dk1"/>
          </a:effectRef>
          <a:fontRef idx="minor">
            <a:schemeClr val="tx1"/>
          </a:fontRef>
        </p:style>
      </p:cxnSp>
      <p:cxnSp>
        <p:nvCxnSpPr>
          <p:cNvPr id="13" name="Straight Connector 12"/>
          <p:cNvCxnSpPr>
            <a:endCxn id="19" idx="3"/>
          </p:cNvCxnSpPr>
          <p:nvPr/>
        </p:nvCxnSpPr>
        <p:spPr>
          <a:xfrm>
            <a:off x="9370060" y="3771900"/>
            <a:ext cx="2370455" cy="254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7393305" y="2323465"/>
            <a:ext cx="3198495" cy="29845"/>
          </a:xfrm>
          <a:prstGeom prst="straightConnector1">
            <a:avLst/>
          </a:prstGeom>
          <a:ln w="28575">
            <a:tailEnd type="arrow" w="med" len="med"/>
          </a:ln>
        </p:spPr>
        <p:style>
          <a:lnRef idx="1">
            <a:schemeClr val="dk1"/>
          </a:lnRef>
          <a:fillRef idx="0">
            <a:schemeClr val="dk1"/>
          </a:fillRef>
          <a:effectRef idx="0">
            <a:schemeClr val="dk1"/>
          </a:effectRef>
          <a:fontRef idx="minor">
            <a:schemeClr val="tx1"/>
          </a:fontRef>
        </p:style>
      </p:cxnSp>
      <p:cxnSp>
        <p:nvCxnSpPr>
          <p:cNvPr id="15" name="Straight Connector 14"/>
          <p:cNvCxnSpPr/>
          <p:nvPr/>
        </p:nvCxnSpPr>
        <p:spPr>
          <a:xfrm>
            <a:off x="10547350" y="2303780"/>
            <a:ext cx="14605" cy="1030605"/>
          </a:xfrm>
          <a:prstGeom prst="line">
            <a:avLst/>
          </a:prstGeom>
          <a:ln w="28575"/>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2999105" y="131445"/>
            <a:ext cx="5629275"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ER DIAGRAM</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pic>
        <p:nvPicPr>
          <p:cNvPr id="4" name="Content Placeholder 3"/>
          <p:cNvPicPr>
            <a:picLocks noChangeAspect="1"/>
          </p:cNvPicPr>
          <p:nvPr>
            <p:ph sz="half" idx="2"/>
          </p:nvPr>
        </p:nvPicPr>
        <p:blipFill>
          <a:blip r:embed="rId1"/>
          <a:srcRect l="13020" t="16168" r="34986" b="8120"/>
          <a:stretch>
            <a:fillRect/>
          </a:stretch>
        </p:blipFill>
        <p:spPr>
          <a:xfrm>
            <a:off x="121920" y="715645"/>
            <a:ext cx="11684000" cy="603821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Content Placeholder 1"/>
          <p:cNvSpPr>
            <a:spLocks noGrp="1"/>
          </p:cNvSpPr>
          <p:nvPr>
            <p:ph/>
          </p:nvPr>
        </p:nvSpPr>
        <p:spPr>
          <a:xfrm>
            <a:off x="838200" y="1224280"/>
            <a:ext cx="10515600" cy="4409440"/>
          </a:xfrm>
        </p:spPr>
        <p:txBody>
          <a:bodyPr/>
          <a:p>
            <a:pPr>
              <a:buFont typeface="Arial" panose="020B0604020202020204" pitchFamily="34" charset="0"/>
              <a:buChar char="•"/>
            </a:pPr>
            <a:r>
              <a:rPr lang="en-US" sz="4000">
                <a:latin typeface="Times New Roman" panose="02020603050405020304" charset="0"/>
                <a:cs typeface="Times New Roman" panose="02020603050405020304" charset="0"/>
              </a:rPr>
              <a:t>   </a:t>
            </a:r>
            <a:r>
              <a:rPr lang="en-US" sz="2800">
                <a:latin typeface="Times New Roman" panose="02020603050405020304" charset="0"/>
                <a:cs typeface="Times New Roman" panose="02020603050405020304" charset="0"/>
              </a:rPr>
              <a:t>The system contains 5 Modules</a:t>
            </a:r>
            <a:endParaRPr lang="en-US" sz="2800">
              <a:latin typeface="Times New Roman" panose="02020603050405020304" charset="0"/>
              <a:cs typeface="Times New Roman" panose="02020603050405020304" charset="0"/>
            </a:endParaRPr>
          </a:p>
          <a:p>
            <a:pPr marL="0" indent="0">
              <a:buFont typeface="Wingdings" panose="05000000000000000000" charset="0"/>
              <a:buNone/>
            </a:pPr>
            <a:endParaRPr lang="en-US" sz="2800">
              <a:latin typeface="Times New Roman" panose="02020603050405020304" charset="0"/>
              <a:cs typeface="Times New Roman" panose="02020603050405020304" charset="0"/>
            </a:endParaRPr>
          </a:p>
          <a:p>
            <a:pPr marL="514350" indent="-514350">
              <a:buAutoNum type="arabicPeriod"/>
            </a:pPr>
            <a:r>
              <a:rPr lang="en-US" sz="2800" b="1">
                <a:latin typeface="Times New Roman" panose="02020603050405020304" charset="0"/>
                <a:cs typeface="Times New Roman" panose="02020603050405020304" charset="0"/>
              </a:rPr>
              <a:t>ADMIN</a:t>
            </a:r>
            <a:r>
              <a:rPr lang="en-US" sz="2800">
                <a:latin typeface="Times New Roman" panose="02020603050405020304" charset="0"/>
                <a:cs typeface="Times New Roman" panose="02020603050405020304" charset="0"/>
              </a:rPr>
              <a:t> - Registration and Login.</a:t>
            </a:r>
            <a:endParaRPr lang="en-US" sz="2800">
              <a:latin typeface="Times New Roman" panose="02020603050405020304" charset="0"/>
              <a:cs typeface="Times New Roman" panose="02020603050405020304" charset="0"/>
            </a:endParaRPr>
          </a:p>
          <a:p>
            <a:pPr marL="514350" indent="-514350">
              <a:buAutoNum type="arabicPeriod"/>
            </a:pPr>
            <a:r>
              <a:rPr lang="en-US" sz="2800" b="1">
                <a:latin typeface="Times New Roman" panose="02020603050405020304" charset="0"/>
                <a:cs typeface="Times New Roman" panose="02020603050405020304" charset="0"/>
              </a:rPr>
              <a:t>CLIENT</a:t>
            </a:r>
            <a:r>
              <a:rPr lang="en-US" sz="2800">
                <a:latin typeface="Times New Roman" panose="02020603050405020304" charset="0"/>
                <a:cs typeface="Times New Roman" panose="02020603050405020304" charset="0"/>
              </a:rPr>
              <a:t> - Signup and Login.</a:t>
            </a:r>
            <a:endParaRPr lang="en-US" sz="2800">
              <a:latin typeface="Times New Roman" panose="02020603050405020304" charset="0"/>
              <a:cs typeface="Times New Roman" panose="02020603050405020304" charset="0"/>
            </a:endParaRPr>
          </a:p>
          <a:p>
            <a:pPr marL="514350" indent="-514350">
              <a:buAutoNum type="arabicPeriod"/>
            </a:pPr>
            <a:r>
              <a:rPr lang="en-US" sz="2800" b="1">
                <a:latin typeface="Times New Roman" panose="02020603050405020304" charset="0"/>
                <a:cs typeface="Times New Roman" panose="02020603050405020304" charset="0"/>
              </a:rPr>
              <a:t>MENU LIST</a:t>
            </a:r>
            <a:r>
              <a:rPr lang="en-US" sz="2800">
                <a:latin typeface="Times New Roman" panose="02020603050405020304" charset="0"/>
                <a:cs typeface="Times New Roman" panose="02020603050405020304" charset="0"/>
              </a:rPr>
              <a:t>  - Add/Edit Food items by Admin.</a:t>
            </a:r>
            <a:endParaRPr lang="en-US" sz="2800">
              <a:latin typeface="Times New Roman" panose="02020603050405020304" charset="0"/>
              <a:cs typeface="Times New Roman" panose="02020603050405020304" charset="0"/>
            </a:endParaRPr>
          </a:p>
          <a:p>
            <a:pPr marL="514350" indent="-514350">
              <a:buAutoNum type="arabicPeriod"/>
            </a:pPr>
            <a:r>
              <a:rPr lang="en-US" sz="2800" b="1">
                <a:latin typeface="Times New Roman" panose="02020603050405020304" charset="0"/>
                <a:cs typeface="Times New Roman" panose="02020603050405020304" charset="0"/>
              </a:rPr>
              <a:t>CART</a:t>
            </a:r>
            <a:r>
              <a:rPr lang="en-US" sz="2800">
                <a:latin typeface="Times New Roman" panose="02020603050405020304" charset="0"/>
                <a:cs typeface="Times New Roman" panose="02020603050405020304" charset="0"/>
              </a:rPr>
              <a:t> - Customer can add food from menu list</a:t>
            </a:r>
            <a:endParaRPr lang="en-US" sz="2800">
              <a:latin typeface="Times New Roman" panose="02020603050405020304" charset="0"/>
              <a:cs typeface="Times New Roman" panose="02020603050405020304" charset="0"/>
            </a:endParaRPr>
          </a:p>
          <a:p>
            <a:pPr marL="514350" indent="-514350">
              <a:buAutoNum type="arabicPeriod"/>
            </a:pPr>
            <a:r>
              <a:rPr lang="en-US" sz="2800" b="1">
                <a:latin typeface="Times New Roman" panose="02020603050405020304" charset="0"/>
                <a:cs typeface="Times New Roman" panose="02020603050405020304" charset="0"/>
              </a:rPr>
              <a:t>ORDER - </a:t>
            </a:r>
            <a:r>
              <a:rPr lang="en-US" sz="2800">
                <a:latin typeface="Times New Roman" panose="02020603050405020304" charset="0"/>
                <a:cs typeface="Times New Roman" panose="02020603050405020304" charset="0"/>
              </a:rPr>
              <a:t>It shows items which present in cart and order status. </a:t>
            </a:r>
            <a:endParaRPr lang="en-US" sz="2800">
              <a:latin typeface="Times New Roman" panose="02020603050405020304" charset="0"/>
              <a:cs typeface="Times New Roman" panose="02020603050405020304" charset="0"/>
            </a:endParaRPr>
          </a:p>
          <a:p>
            <a:pPr marL="514350" indent="-514350">
              <a:buAutoNum type="arabicPeriod"/>
            </a:pPr>
            <a:endParaRPr lang="en-US" sz="2800">
              <a:latin typeface="Times New Roman" panose="02020603050405020304" charset="0"/>
              <a:cs typeface="Times New Roman" panose="02020603050405020304" charset="0"/>
            </a:endParaRPr>
          </a:p>
          <a:p>
            <a:pPr marL="0" indent="0">
              <a:buNone/>
            </a:pPr>
            <a:endParaRPr lang="en-US" sz="2800">
              <a:latin typeface="Times New Roman" panose="02020603050405020304" charset="0"/>
              <a:cs typeface="Times New Roman" panose="02020603050405020304" charset="0"/>
            </a:endParaRPr>
          </a:p>
        </p:txBody>
      </p:sp>
      <p:sp>
        <p:nvSpPr>
          <p:cNvPr id="38" name="TextBox 25"/>
          <p:cNvSpPr txBox="1"/>
          <p:nvPr/>
        </p:nvSpPr>
        <p:spPr>
          <a:xfrm flipH="1">
            <a:off x="3059430" y="150495"/>
            <a:ext cx="5344795" cy="645160"/>
          </a:xfrm>
          <a:prstGeom prst="rect">
            <a:avLst/>
          </a:prstGeom>
          <a:noFill/>
        </p:spPr>
        <p:txBody>
          <a:bodyPr wrap="square" rtlCol="0">
            <a:spAutoFit/>
            <a:scene3d>
              <a:camera prst="orthographicFront"/>
              <a:lightRig rig="threePt" dir="t"/>
            </a:scene3d>
          </a:bodyPr>
          <a:p>
            <a:pPr lvl="0" algn="ctr" fontAlgn="base"/>
            <a:r>
              <a:rPr lang="en-US" altLang="zh-CN" sz="36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MODULES</a:t>
            </a:r>
            <a:endPar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958850" y="146050"/>
            <a:ext cx="10515600" cy="950595"/>
          </a:xfrm>
        </p:spPr>
        <p:txBody>
          <a:bodyPr>
            <a:normAutofit fontScale="90000"/>
          </a:bodyPr>
          <a:p>
            <a:pPr algn="ctr"/>
            <a:r>
              <a:rPr lang="en-US" sz="3600" b="1">
                <a:latin typeface="Times New Roman" panose="02020603050405020304" charset="0"/>
                <a:cs typeface="Times New Roman" panose="02020603050405020304" charset="0"/>
              </a:rPr>
              <a:t>OUTPUT SCREENSHOTS                                         ADMIN REGISTRATION IN POSTMAN</a:t>
            </a:r>
            <a:endParaRPr lang="en-US" sz="3600" b="1">
              <a:latin typeface="Times New Roman" panose="02020603050405020304" charset="0"/>
              <a:cs typeface="Times New Roman" panose="02020603050405020304" charset="0"/>
            </a:endParaRPr>
          </a:p>
        </p:txBody>
      </p:sp>
      <p:pic>
        <p:nvPicPr>
          <p:cNvPr id="5" name="Content Placeholder 4" descr="Screenshot 2022-12-13 173156"/>
          <p:cNvPicPr>
            <a:picLocks noChangeAspect="1"/>
          </p:cNvPicPr>
          <p:nvPr>
            <p:ph sz="half" idx="1"/>
          </p:nvPr>
        </p:nvPicPr>
        <p:blipFill>
          <a:blip r:embed="rId1"/>
          <a:srcRect r="-282" b="12950"/>
          <a:stretch>
            <a:fillRect/>
          </a:stretch>
        </p:blipFill>
        <p:spPr>
          <a:xfrm>
            <a:off x="370840" y="1096645"/>
            <a:ext cx="11449050" cy="565848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3004820" y="-229235"/>
            <a:ext cx="5629275" cy="1076325"/>
          </a:xfrm>
          <a:prstGeom prst="rect">
            <a:avLst/>
          </a:prstGeom>
          <a:noFill/>
        </p:spPr>
        <p:txBody>
          <a:bodyPr wrap="square" rtlCol="0">
            <a:spAutoFit/>
            <a:scene3d>
              <a:camera prst="orthographicFront"/>
              <a:lightRig rig="threePt" dir="t"/>
            </a:scene3d>
          </a:bodyPr>
          <a:p>
            <a:pPr lvl="0" algn="ctr" fontAlgn="base"/>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ADMIN TABLE</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pic>
        <p:nvPicPr>
          <p:cNvPr id="4" name="Content Placeholder 3" descr="admin table"/>
          <p:cNvPicPr>
            <a:picLocks noChangeAspect="1"/>
          </p:cNvPicPr>
          <p:nvPr>
            <p:ph sz="half" idx="1"/>
          </p:nvPr>
        </p:nvPicPr>
        <p:blipFill>
          <a:blip r:embed="rId1"/>
          <a:stretch>
            <a:fillRect/>
          </a:stretch>
        </p:blipFill>
        <p:spPr>
          <a:xfrm>
            <a:off x="99060" y="1238250"/>
            <a:ext cx="11910060" cy="545084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514725" y="-328930"/>
            <a:ext cx="4239895" cy="843915"/>
          </a:xfrm>
        </p:spPr>
        <p:txBody>
          <a:bodyPr>
            <a:normAutofit fontScale="90000"/>
          </a:bodyPr>
          <a:p>
            <a:pPr algn="ctr"/>
            <a:r>
              <a:rPr lang="en-US"/>
              <a:t>                  </a:t>
            </a:r>
            <a:br>
              <a:rPr lang="en-US"/>
            </a:br>
            <a:r>
              <a:rPr lang="en-US"/>
              <a:t> </a:t>
            </a:r>
            <a:r>
              <a:rPr lang="en-US" sz="3600" b="1">
                <a:latin typeface="Times New Roman" panose="02020603050405020304" charset="0"/>
                <a:ea typeface="Microsoft JhengHei UI Light" panose="020B0304030504040204" charset="-120"/>
                <a:cs typeface="Times New Roman" panose="02020603050405020304" charset="0"/>
              </a:rPr>
              <a:t>CUSTOMER TABLE </a:t>
            </a:r>
            <a:r>
              <a:rPr lang="en-US"/>
              <a:t>                     </a:t>
            </a:r>
            <a:r>
              <a:rPr lang="en-US" b="1">
                <a:latin typeface="Times New Roman" panose="02020603050405020304" charset="0"/>
                <a:cs typeface="Times New Roman" panose="02020603050405020304" charset="0"/>
              </a:rPr>
              <a:t> </a:t>
            </a:r>
            <a:r>
              <a:rPr lang="en-US" sz="4000" b="1">
                <a:latin typeface="Times New Roman" panose="02020603050405020304" charset="0"/>
                <a:cs typeface="Times New Roman" panose="02020603050405020304" charset="0"/>
              </a:rPr>
              <a:t> </a:t>
            </a:r>
            <a:endParaRPr lang="en-US" sz="4000" b="1">
              <a:latin typeface="Times New Roman" panose="02020603050405020304" charset="0"/>
              <a:cs typeface="Times New Roman" panose="02020603050405020304" charset="0"/>
            </a:endParaRPr>
          </a:p>
        </p:txBody>
      </p:sp>
      <p:pic>
        <p:nvPicPr>
          <p:cNvPr id="3" name="Content Placeholder 2"/>
          <p:cNvPicPr>
            <a:picLocks noChangeAspect="1"/>
          </p:cNvPicPr>
          <p:nvPr>
            <p:ph sz="half" idx="1"/>
          </p:nvPr>
        </p:nvPicPr>
        <p:blipFill>
          <a:blip r:embed="rId1"/>
          <a:srcRect l="13983" t="12426" r="16299" b="37824"/>
          <a:stretch>
            <a:fillRect/>
          </a:stretch>
        </p:blipFill>
        <p:spPr>
          <a:xfrm>
            <a:off x="235585" y="657860"/>
            <a:ext cx="11579860" cy="608203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69545"/>
            <a:ext cx="10515600" cy="647700"/>
          </a:xfrm>
        </p:spPr>
        <p:txBody>
          <a:bodyPr>
            <a:normAutofit fontScale="90000"/>
          </a:bodyPr>
          <a:p>
            <a:pPr algn="ctr"/>
            <a:r>
              <a:rPr lang="en-US" b="1">
                <a:latin typeface="Times New Roman" panose="02020603050405020304" charset="0"/>
                <a:cs typeface="Times New Roman" panose="02020603050405020304" charset="0"/>
              </a:rPr>
              <a:t>PRODUCT TABLE</a:t>
            </a:r>
            <a:endParaRPr lang="en-US" b="1">
              <a:latin typeface="Times New Roman" panose="02020603050405020304" charset="0"/>
              <a:cs typeface="Times New Roman" panose="02020603050405020304" charset="0"/>
            </a:endParaRPr>
          </a:p>
        </p:txBody>
      </p:sp>
      <p:pic>
        <p:nvPicPr>
          <p:cNvPr id="5" name="Content Placeholder 4" descr="product table"/>
          <p:cNvPicPr>
            <a:picLocks noChangeAspect="1"/>
          </p:cNvPicPr>
          <p:nvPr>
            <p:ph sz="half" idx="1"/>
          </p:nvPr>
        </p:nvPicPr>
        <p:blipFill>
          <a:blip r:embed="rId1"/>
          <a:stretch>
            <a:fillRect/>
          </a:stretch>
        </p:blipFill>
        <p:spPr>
          <a:xfrm>
            <a:off x="53340" y="817245"/>
            <a:ext cx="12084685" cy="584390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3409633" y="586740"/>
            <a:ext cx="4609465" cy="583565"/>
          </a:xfrm>
          <a:prstGeom prst="rect">
            <a:avLst/>
          </a:prstGeom>
          <a:noFill/>
        </p:spPr>
        <p:txBody>
          <a:bodyPr wrap="square" rtlCol="0">
            <a:spAutoFit/>
            <a:scene3d>
              <a:camera prst="orthographicFront"/>
              <a:lightRig rig="threePt" dir="t"/>
            </a:scene3d>
          </a:bodyPr>
          <a:lstStyle/>
          <a:p>
            <a:pPr lvl="0" algn="ctr" fontAlgn="base"/>
            <a:r>
              <a:rPr lang="zh-CN"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INTRODUCTION</a:t>
            </a:r>
            <a:endParaRPr lang="zh-CN"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
        <p:nvSpPr>
          <p:cNvPr id="43" name="TextBox 25"/>
          <p:cNvSpPr txBox="1"/>
          <p:nvPr/>
        </p:nvSpPr>
        <p:spPr>
          <a:xfrm flipH="1">
            <a:off x="2250440" y="1170305"/>
            <a:ext cx="7486650" cy="5913120"/>
          </a:xfrm>
          <a:prstGeom prst="rect">
            <a:avLst/>
          </a:prstGeom>
          <a:noFill/>
        </p:spPr>
        <p:txBody>
          <a:bodyPr wrap="square" rtlCol="0">
            <a:spAutoFit/>
            <a:scene3d>
              <a:camera prst="orthographicFront"/>
              <a:lightRig rig="threePt" dir="t"/>
            </a:scene3d>
          </a:bodyPr>
          <a:lstStyle/>
          <a:p>
            <a:pPr lvl="0" algn="just" fontAlgn="base"/>
            <a:r>
              <a:rPr lang="en-US" altLang="zh-CN" sz="20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a:t>
            </a:r>
            <a:endParaRPr lang="en-US" altLang="zh-CN" sz="20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lvl="0" algn="just" fontAlgn="base">
              <a:lnSpc>
                <a:spcPct val="110000"/>
              </a:lnSpc>
            </a:pPr>
            <a:r>
              <a:rPr lang="en-US"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Online food ordering is the process of ordering food, for delivery from a website or other application. The product can be either ready-to-eat food despite the</a:t>
            </a:r>
            <a:r>
              <a:rPr lang="en-US" altLang="zh-CN" sz="2800" strike="noStrike" baseline="-25000"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lack of personal interaction, the software provides online customers with the same features someone visiting the restaurant or ordering on the phone would have this includes access to the entire menu with full customization.</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lvl="0" algn="just" fontAlgn="base"/>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lvl="0" algn="just" fontAlgn="base"/>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lvl="0" algn="just" fontAlgn="base"/>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lvl="0" algn="just" fontAlgn="base"/>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7" descr="WhatsApp Image 2022-12-11 at 3.47.11 PM"/>
          <p:cNvPicPr>
            <a:picLocks noChangeAspect="1"/>
          </p:cNvPicPr>
          <p:nvPr>
            <p:ph sz="half" idx="1"/>
          </p:nvPr>
        </p:nvPicPr>
        <p:blipFill>
          <a:blip r:embed="rId1"/>
          <a:srcRect b="40775"/>
          <a:stretch>
            <a:fillRect/>
          </a:stretch>
        </p:blipFill>
        <p:spPr>
          <a:xfrm>
            <a:off x="0" y="730250"/>
            <a:ext cx="12192635" cy="5977890"/>
          </a:xfrm>
          <a:prstGeom prst="rect">
            <a:avLst/>
          </a:prstGeom>
        </p:spPr>
      </p:pic>
      <p:sp>
        <p:nvSpPr>
          <p:cNvPr id="4" name="TextBox 25"/>
          <p:cNvSpPr txBox="1"/>
          <p:nvPr/>
        </p:nvSpPr>
        <p:spPr>
          <a:xfrm flipH="1">
            <a:off x="2954020" y="0"/>
            <a:ext cx="5629275"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ADMIN MODULE</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2938780" y="192405"/>
            <a:ext cx="5629275"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ADMIN MODULE</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pic>
        <p:nvPicPr>
          <p:cNvPr id="4" name="Content Placeholder 3" descr="WhatsApp Image 2022-12-11 at 3.47.16 PM"/>
          <p:cNvPicPr>
            <a:picLocks noChangeAspect="1"/>
          </p:cNvPicPr>
          <p:nvPr>
            <p:ph sz="half" idx="1"/>
          </p:nvPr>
        </p:nvPicPr>
        <p:blipFill>
          <a:blip r:embed="rId1"/>
          <a:stretch>
            <a:fillRect/>
          </a:stretch>
        </p:blipFill>
        <p:spPr>
          <a:xfrm>
            <a:off x="213360" y="776605"/>
            <a:ext cx="11802110" cy="608203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 name="TextBox 25"/>
          <p:cNvSpPr txBox="1"/>
          <p:nvPr/>
        </p:nvSpPr>
        <p:spPr>
          <a:xfrm flipH="1">
            <a:off x="1867535" y="101600"/>
            <a:ext cx="7937500"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ADMIN MODULE-MENU LIST</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pic>
        <p:nvPicPr>
          <p:cNvPr id="7" name="Content Placeholder 6"/>
          <p:cNvPicPr>
            <a:picLocks noChangeAspect="1"/>
          </p:cNvPicPr>
          <p:nvPr>
            <p:ph sz="half" idx="2"/>
          </p:nvPr>
        </p:nvPicPr>
        <p:blipFill>
          <a:blip r:embed="rId1"/>
          <a:srcRect b="4555"/>
          <a:stretch>
            <a:fillRect/>
          </a:stretch>
        </p:blipFill>
        <p:spPr>
          <a:xfrm>
            <a:off x="198120" y="685800"/>
            <a:ext cx="11802745" cy="601408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2938780" y="168275"/>
            <a:ext cx="5629275"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CUSTOMER MODULE</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pic>
        <p:nvPicPr>
          <p:cNvPr id="3" name="Content Placeholder 2"/>
          <p:cNvPicPr>
            <a:picLocks noChangeAspect="1"/>
          </p:cNvPicPr>
          <p:nvPr>
            <p:ph sz="half" idx="1"/>
          </p:nvPr>
        </p:nvPicPr>
        <p:blipFill>
          <a:blip r:embed="rId1"/>
          <a:srcRect b="10667"/>
          <a:stretch>
            <a:fillRect/>
          </a:stretch>
        </p:blipFill>
        <p:spPr>
          <a:xfrm>
            <a:off x="280670" y="752475"/>
            <a:ext cx="11441430" cy="57435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Content Placeholder 6" descr="WhatsApp Image 2022-12-11 at 3.47.10 PM"/>
          <p:cNvPicPr>
            <a:picLocks noChangeAspect="1"/>
          </p:cNvPicPr>
          <p:nvPr>
            <p:ph sz="half" idx="1"/>
          </p:nvPr>
        </p:nvPicPr>
        <p:blipFill>
          <a:blip r:embed="rId1"/>
          <a:srcRect b="29590"/>
          <a:stretch>
            <a:fillRect/>
          </a:stretch>
        </p:blipFill>
        <p:spPr>
          <a:xfrm>
            <a:off x="216535" y="800735"/>
            <a:ext cx="11758295" cy="5806440"/>
          </a:xfrm>
          <a:prstGeom prst="rect">
            <a:avLst/>
          </a:prstGeom>
        </p:spPr>
      </p:pic>
      <p:sp>
        <p:nvSpPr>
          <p:cNvPr id="38" name="TextBox 25"/>
          <p:cNvSpPr txBox="1"/>
          <p:nvPr/>
        </p:nvSpPr>
        <p:spPr>
          <a:xfrm flipH="1">
            <a:off x="2968625" y="92075"/>
            <a:ext cx="5629275"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CUSTOMER MODULE</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 name="TextBox 25"/>
          <p:cNvSpPr txBox="1"/>
          <p:nvPr/>
        </p:nvSpPr>
        <p:spPr>
          <a:xfrm flipH="1">
            <a:off x="2968625" y="192405"/>
            <a:ext cx="5629275"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CUSTOMER MODULE</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pic>
        <p:nvPicPr>
          <p:cNvPr id="7" name="Content Placeholder 2" descr="WhatsApp Image 2022-12-11 at 3.47.07 PM"/>
          <p:cNvPicPr>
            <a:picLocks noChangeAspect="1"/>
          </p:cNvPicPr>
          <p:nvPr>
            <p:ph sz="half" idx="1"/>
          </p:nvPr>
        </p:nvPicPr>
        <p:blipFill>
          <a:blip r:embed="rId1"/>
          <a:stretch>
            <a:fillRect/>
          </a:stretch>
        </p:blipFill>
        <p:spPr>
          <a:xfrm>
            <a:off x="189865" y="959485"/>
            <a:ext cx="11727815" cy="572071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3044190" y="222250"/>
            <a:ext cx="5629275"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CART</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pic>
        <p:nvPicPr>
          <p:cNvPr id="9" name="Content Placeholder 8" descr="WhatsApp Image 2022-12-11 at 3.47.10 PM (1)"/>
          <p:cNvPicPr>
            <a:picLocks noChangeAspect="1"/>
          </p:cNvPicPr>
          <p:nvPr>
            <p:ph/>
          </p:nvPr>
        </p:nvPicPr>
        <p:blipFill>
          <a:blip r:embed="rId1"/>
          <a:stretch>
            <a:fillRect/>
          </a:stretch>
        </p:blipFill>
        <p:spPr>
          <a:xfrm>
            <a:off x="130175" y="939165"/>
            <a:ext cx="11694160" cy="581088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2938780" y="161925"/>
            <a:ext cx="6488430"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ORDERS LIST</a:t>
            </a:r>
            <a:endParaRPr lang="en-US" altLang="zh-CN" sz="3200" b="1" strike="noStrike" noProof="1">
              <a:solidFill>
                <a:schemeClr val="tx1">
                  <a:lumMod val="95000"/>
                  <a:lumOff val="5000"/>
                </a:schemeClr>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pic>
        <p:nvPicPr>
          <p:cNvPr id="7" name="Content Placeholder 6" descr="WhatsApp Image 2022-12-11 at 3.47.13 PM"/>
          <p:cNvPicPr>
            <a:picLocks noChangeAspect="1"/>
          </p:cNvPicPr>
          <p:nvPr>
            <p:ph sz="half" idx="1"/>
          </p:nvPr>
        </p:nvPicPr>
        <p:blipFill>
          <a:blip r:embed="rId1"/>
          <a:stretch>
            <a:fillRect/>
          </a:stretch>
        </p:blipFill>
        <p:spPr>
          <a:xfrm>
            <a:off x="-635" y="866140"/>
            <a:ext cx="12040870" cy="599186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3323273" y="431800"/>
            <a:ext cx="4609465" cy="583565"/>
          </a:xfrm>
          <a:prstGeom prst="rect">
            <a:avLst/>
          </a:prstGeom>
          <a:noFill/>
        </p:spPr>
        <p:txBody>
          <a:bodyPr wrap="square" rtlCol="0">
            <a:spAutoFit/>
            <a:scene3d>
              <a:camera prst="orthographicFront"/>
              <a:lightRig rig="threePt" dir="t"/>
            </a:scene3d>
          </a:bodyPr>
          <a:lstStyle/>
          <a:p>
            <a:pPr lvl="0" algn="ctr" fontAlgn="base"/>
            <a:r>
              <a:rPr lang="zh-CN"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ADVANTAGES</a:t>
            </a:r>
            <a:endParaRPr lang="zh-CN"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
        <p:nvSpPr>
          <p:cNvPr id="43" name="TextBox 25"/>
          <p:cNvSpPr txBox="1"/>
          <p:nvPr/>
        </p:nvSpPr>
        <p:spPr>
          <a:xfrm flipH="1">
            <a:off x="1958340" y="864870"/>
            <a:ext cx="8275955" cy="4431030"/>
          </a:xfrm>
          <a:prstGeom prst="rect">
            <a:avLst/>
          </a:prstGeom>
          <a:noFill/>
        </p:spPr>
        <p:txBody>
          <a:bodyPr wrap="square" rtlCol="0">
            <a:spAutoFit/>
            <a:scene3d>
              <a:camera prst="orthographicFront"/>
              <a:lightRig rig="threePt" dir="t"/>
            </a:scene3d>
          </a:bodyPr>
          <a:lstStyle/>
          <a:p>
            <a:pPr lvl="0" algn="ctr" fontAlgn="base"/>
            <a:endParaRPr lang="zh-CN" altLang="zh-CN" strike="noStrike" noProof="1">
              <a:solidFill>
                <a:schemeClr val="tx1"/>
              </a:solidFill>
              <a:effectLst/>
              <a:latin typeface="Calibri" panose="020F0502020204030204" charset="0"/>
              <a:ea typeface="Calibri" panose="020F0502020204030204" charset="0"/>
              <a:cs typeface="Calibri" panose="020F0502020204030204" charset="0"/>
              <a:sym typeface="Microsoft YaHei" panose="020B0503020204020204" charset="-122"/>
            </a:endParaRPr>
          </a:p>
          <a:p>
            <a:pPr marL="285750" lvl="0" indent="-285750" algn="just" fontAlgn="base">
              <a:buFont typeface="Wingdings" panose="05000000000000000000" charset="0"/>
              <a:buChar char="q"/>
            </a:pPr>
            <a:r>
              <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Clients can order whenever they want..</a:t>
            </a:r>
            <a:endPar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lvl="0" indent="0" algn="just" fontAlgn="base">
              <a:buFont typeface="Wingdings" panose="05000000000000000000" charset="0"/>
              <a:buNone/>
            </a:pPr>
            <a:endPar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r>
              <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Makes the ordering process easier.</a:t>
            </a:r>
            <a:endPar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endPar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r>
              <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Customer's satisfaction.</a:t>
            </a:r>
            <a:endPar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endPar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r>
              <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The convenience of mobile ordering</a:t>
            </a:r>
            <a:endPar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endPar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r>
              <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No more waiting in long queues to place an order.</a:t>
            </a:r>
            <a:endPar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endPar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r>
              <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Discover New Items.</a:t>
            </a:r>
            <a:endParaRPr lang="zh-CN"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3492183" y="444500"/>
            <a:ext cx="4609465" cy="583565"/>
          </a:xfrm>
          <a:prstGeom prst="rect">
            <a:avLst/>
          </a:prstGeom>
          <a:noFill/>
        </p:spPr>
        <p:txBody>
          <a:bodyPr wrap="square" rtlCol="0">
            <a:spAutoFit/>
            <a:scene3d>
              <a:camera prst="orthographicFront"/>
              <a:lightRig rig="threePt" dir="t"/>
            </a:scene3d>
          </a:bodyPr>
          <a:lstStyle/>
          <a:p>
            <a:pPr lvl="0" algn="ctr" fontAlgn="base"/>
            <a:r>
              <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CONCLUSION</a:t>
            </a:r>
            <a:endPar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
        <p:nvSpPr>
          <p:cNvPr id="43" name="TextBox 25"/>
          <p:cNvSpPr txBox="1"/>
          <p:nvPr/>
        </p:nvSpPr>
        <p:spPr>
          <a:xfrm flipH="1">
            <a:off x="1950085" y="923290"/>
            <a:ext cx="8291830" cy="4276725"/>
          </a:xfrm>
          <a:prstGeom prst="rect">
            <a:avLst/>
          </a:prstGeom>
          <a:noFill/>
        </p:spPr>
        <p:txBody>
          <a:bodyPr wrap="square" rtlCol="0">
            <a:spAutoFit/>
            <a:scene3d>
              <a:camera prst="orthographicFront"/>
              <a:lightRig rig="threePt" dir="t"/>
            </a:scene3d>
          </a:bodyPr>
          <a:lstStyle/>
          <a:p>
            <a:pPr lvl="0" algn="ctr" fontAlgn="base"/>
            <a:endParaRPr lang="zh-CN" altLang="zh-CN" sz="20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lvl="0" algn="just" fontAlgn="base"/>
            <a:r>
              <a:rPr lang="en-US"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Online Food Ordering system is done to help and solve one of the important problems of customer. Because Large number of customer can use the internet and phone. Various issues related to Mess Tiffin Service will be solved by these system </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Thus, implementation of Online Food Ordering system is done to help and solve one of the important problems of customer. It helps customer in making order easily and gives information needed in making order to customer place.</a:t>
            </a:r>
            <a:endPar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3790633" y="891540"/>
            <a:ext cx="4609465" cy="583565"/>
          </a:xfrm>
          <a:prstGeom prst="rect">
            <a:avLst/>
          </a:prstGeom>
          <a:noFill/>
        </p:spPr>
        <p:txBody>
          <a:bodyPr wrap="square" rtlCol="0">
            <a:spAutoFit/>
            <a:scene3d>
              <a:camera prst="orthographicFront"/>
              <a:lightRig rig="threePt" dir="t"/>
            </a:scene3d>
          </a:bodyPr>
          <a:lstStyle/>
          <a:p>
            <a:pPr lvl="0" algn="ctr" fontAlgn="base"/>
            <a:r>
              <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PROJECT OBJECTIVE</a:t>
            </a:r>
            <a:endPar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
        <p:nvSpPr>
          <p:cNvPr id="43" name="TextBox 25"/>
          <p:cNvSpPr txBox="1"/>
          <p:nvPr/>
        </p:nvSpPr>
        <p:spPr>
          <a:xfrm flipH="1">
            <a:off x="2190115" y="1367155"/>
            <a:ext cx="7919085" cy="4661535"/>
          </a:xfrm>
          <a:prstGeom prst="rect">
            <a:avLst/>
          </a:prstGeom>
          <a:noFill/>
        </p:spPr>
        <p:txBody>
          <a:bodyPr wrap="square" rtlCol="0">
            <a:spAutoFit/>
            <a:scene3d>
              <a:camera prst="orthographicFront"/>
              <a:lightRig rig="threePt" dir="t"/>
            </a:scene3d>
          </a:bodyPr>
          <a:lstStyle/>
          <a:p>
            <a:pPr lvl="0" algn="ctr" fontAlgn="base">
              <a:lnSpc>
                <a:spcPct val="150000"/>
              </a:lnSpc>
            </a:pPr>
            <a:endParaRPr lang="en-US" altLang="zh-CN" strike="noStrike" noProof="1">
              <a:solidFill>
                <a:schemeClr val="tx1"/>
              </a:solidFill>
              <a:effectLst/>
              <a:latin typeface="Calibri" panose="020F0502020204030204" charset="0"/>
              <a:ea typeface="Calibri" panose="020F0502020204030204" charset="0"/>
              <a:cs typeface="Calibri" panose="020F0502020204030204" charset="0"/>
              <a:sym typeface="Microsoft YaHei" panose="020B0503020204020204" charset="-122"/>
            </a:endParaRPr>
          </a:p>
          <a:p>
            <a:pPr marL="285750" lvl="0" indent="-285750" algn="just" fontAlgn="base">
              <a:lnSpc>
                <a:spcPct val="150000"/>
              </a:lnSpc>
              <a:buFont typeface="Wingdings" panose="05000000000000000000" charset="0"/>
              <a:buChar char="q"/>
            </a:pP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To evaluate the way of interaction with customers.</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50000"/>
              </a:lnSpc>
              <a:buFont typeface="Wingdings" panose="05000000000000000000" charset="0"/>
              <a:buChar char="q"/>
            </a:pP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To develop a restaurant ordering system with web application based on the client server application.</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50000"/>
              </a:lnSpc>
              <a:buFont typeface="Wingdings" panose="05000000000000000000" charset="0"/>
              <a:buChar char="q"/>
            </a:pP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To determine the factors that influence customer when ordering food online.</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50000"/>
              </a:lnSpc>
              <a:buFont typeface="Wingdings" panose="05000000000000000000" charset="0"/>
              <a:buChar char="q"/>
            </a:pPr>
            <a:endParaRPr lang="en-US"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endParaRPr lang="en-US" altLang="zh-CN" sz="24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p:cNvSpPr txBox="1"/>
          <p:nvPr/>
        </p:nvSpPr>
        <p:spPr>
          <a:xfrm>
            <a:off x="2018665" y="2423160"/>
            <a:ext cx="4469765" cy="1106805"/>
          </a:xfrm>
          <a:prstGeom prst="rect">
            <a:avLst/>
          </a:prstGeom>
          <a:noFill/>
        </p:spPr>
        <p:txBody>
          <a:bodyPr vert="horz" wrap="square" rtlCol="0">
            <a:spAutoFit/>
          </a:bodyPr>
          <a:lstStyle/>
          <a:p>
            <a:r>
              <a:rPr lang="en-US" altLang="zh-CN" sz="6600" b="1">
                <a:solidFill>
                  <a:srgbClr val="5E2620"/>
                </a:solidFill>
                <a:latin typeface="Calibri" panose="020F0502020204030204" charset="0"/>
                <a:ea typeface="Calibri" panose="020F0502020204030204" charset="0"/>
                <a:cs typeface="Calibri" panose="020F0502020204030204" charset="0"/>
              </a:rPr>
              <a:t>THANK YOU</a:t>
            </a:r>
            <a:endParaRPr lang="en-US" altLang="zh-CN" sz="6600" b="1">
              <a:solidFill>
                <a:srgbClr val="5E2620"/>
              </a:solidFill>
              <a:latin typeface="Calibri" panose="020F0502020204030204" charset="0"/>
              <a:ea typeface="Calibri" panose="020F0502020204030204" charset="0"/>
              <a:cs typeface="Calibri" panose="020F050202020403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581775" y="635"/>
            <a:ext cx="5610860" cy="6978650"/>
          </a:xfrm>
          <a:prstGeom prst="rect">
            <a:avLst/>
          </a:prstGeom>
        </p:spPr>
      </p:pic>
      <p:sp>
        <p:nvSpPr>
          <p:cNvPr id="12" name="任意多边形 11"/>
          <p:cNvSpPr/>
          <p:nvPr/>
        </p:nvSpPr>
        <p:spPr>
          <a:xfrm>
            <a:off x="2690099" y="1069309"/>
            <a:ext cx="2254644" cy="2254644"/>
          </a:xfrm>
          <a:custGeom>
            <a:avLst/>
            <a:gdLst>
              <a:gd name="connsiteX0" fmla="*/ 0 w 2254644"/>
              <a:gd name="connsiteY0" fmla="*/ 1127322 h 2254644"/>
              <a:gd name="connsiteX1" fmla="*/ 1127322 w 2254644"/>
              <a:gd name="connsiteY1" fmla="*/ 0 h 2254644"/>
              <a:gd name="connsiteX2" fmla="*/ 2254644 w 2254644"/>
              <a:gd name="connsiteY2" fmla="*/ 1127322 h 2254644"/>
              <a:gd name="connsiteX3" fmla="*/ 1127322 w 2254644"/>
              <a:gd name="connsiteY3" fmla="*/ 2254644 h 2254644"/>
              <a:gd name="connsiteX4" fmla="*/ 0 w 2254644"/>
              <a:gd name="connsiteY4" fmla="*/ 1127322 h 2254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644" h="2254644">
                <a:moveTo>
                  <a:pt x="0" y="1127322"/>
                </a:moveTo>
                <a:cubicBezTo>
                  <a:pt x="0" y="504719"/>
                  <a:pt x="504719" y="0"/>
                  <a:pt x="1127322" y="0"/>
                </a:cubicBezTo>
                <a:cubicBezTo>
                  <a:pt x="1749925" y="0"/>
                  <a:pt x="2254644" y="504719"/>
                  <a:pt x="2254644" y="1127322"/>
                </a:cubicBezTo>
                <a:cubicBezTo>
                  <a:pt x="2254644" y="1749925"/>
                  <a:pt x="1749925" y="2254644"/>
                  <a:pt x="1127322" y="2254644"/>
                </a:cubicBezTo>
                <a:cubicBezTo>
                  <a:pt x="504719" y="2254644"/>
                  <a:pt x="0" y="1749925"/>
                  <a:pt x="0" y="1127322"/>
                </a:cubicBezTo>
                <a:close/>
              </a:path>
            </a:pathLst>
          </a:custGeom>
          <a:solidFill>
            <a:srgbClr val="FF0000">
              <a:alpha val="50000"/>
            </a:srgb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300620" tIns="394563" rIns="300619" bIns="845492" numCol="1" spcCol="1270" anchor="ctr" anchorCtr="0">
            <a:noAutofit/>
          </a:bodyPr>
          <a:lstStyle/>
          <a:p>
            <a:pPr lvl="0" algn="ctr" defTabSz="2489200">
              <a:lnSpc>
                <a:spcPct val="90000"/>
              </a:lnSpc>
              <a:spcBef>
                <a:spcPct val="0"/>
              </a:spcBef>
              <a:spcAft>
                <a:spcPct val="35000"/>
              </a:spcAft>
            </a:pPr>
            <a:endParaRPr lang="zh-CN" altLang="en-US" sz="5600" kern="1200">
              <a:solidFill>
                <a:srgbClr val="D13400"/>
              </a:solidFill>
            </a:endParaRPr>
          </a:p>
        </p:txBody>
      </p:sp>
      <p:sp>
        <p:nvSpPr>
          <p:cNvPr id="13" name="任意多边形 12"/>
          <p:cNvSpPr/>
          <p:nvPr/>
        </p:nvSpPr>
        <p:spPr>
          <a:xfrm>
            <a:off x="4054195" y="1966017"/>
            <a:ext cx="2254644" cy="2254644"/>
          </a:xfrm>
          <a:custGeom>
            <a:avLst/>
            <a:gdLst>
              <a:gd name="connsiteX0" fmla="*/ 0 w 2254644"/>
              <a:gd name="connsiteY0" fmla="*/ 1127322 h 2254644"/>
              <a:gd name="connsiteX1" fmla="*/ 1127322 w 2254644"/>
              <a:gd name="connsiteY1" fmla="*/ 0 h 2254644"/>
              <a:gd name="connsiteX2" fmla="*/ 2254644 w 2254644"/>
              <a:gd name="connsiteY2" fmla="*/ 1127322 h 2254644"/>
              <a:gd name="connsiteX3" fmla="*/ 1127322 w 2254644"/>
              <a:gd name="connsiteY3" fmla="*/ 2254644 h 2254644"/>
              <a:gd name="connsiteX4" fmla="*/ 0 w 2254644"/>
              <a:gd name="connsiteY4" fmla="*/ 1127322 h 2254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644" h="2254644">
                <a:moveTo>
                  <a:pt x="0" y="1127322"/>
                </a:moveTo>
                <a:cubicBezTo>
                  <a:pt x="0" y="504719"/>
                  <a:pt x="504719" y="0"/>
                  <a:pt x="1127322" y="0"/>
                </a:cubicBezTo>
                <a:cubicBezTo>
                  <a:pt x="1749925" y="0"/>
                  <a:pt x="2254644" y="504719"/>
                  <a:pt x="2254644" y="1127322"/>
                </a:cubicBezTo>
                <a:cubicBezTo>
                  <a:pt x="2254644" y="1749925"/>
                  <a:pt x="1749925" y="2254644"/>
                  <a:pt x="1127322" y="2254644"/>
                </a:cubicBezTo>
                <a:cubicBezTo>
                  <a:pt x="504719" y="2254644"/>
                  <a:pt x="0" y="1749925"/>
                  <a:pt x="0" y="1127322"/>
                </a:cubicBezTo>
                <a:close/>
              </a:path>
            </a:pathLst>
          </a:custGeom>
          <a:solidFill>
            <a:srgbClr val="C00000">
              <a:alpha val="50000"/>
            </a:srgb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689545" tIns="582449" rIns="212313" bIns="432141" numCol="1" spcCol="1270" anchor="ctr" anchorCtr="0">
            <a:noAutofit/>
          </a:bodyPr>
          <a:lstStyle/>
          <a:p>
            <a:pPr lvl="0" algn="ctr" defTabSz="2044700">
              <a:lnSpc>
                <a:spcPct val="90000"/>
              </a:lnSpc>
              <a:spcBef>
                <a:spcPct val="0"/>
              </a:spcBef>
              <a:spcAft>
                <a:spcPct val="35000"/>
              </a:spcAft>
            </a:pPr>
            <a:endParaRPr lang="zh-CN" altLang="en-US" sz="4600" kern="1200"/>
          </a:p>
        </p:txBody>
      </p:sp>
      <p:sp>
        <p:nvSpPr>
          <p:cNvPr id="14" name="任意多边形 13"/>
          <p:cNvSpPr/>
          <p:nvPr/>
        </p:nvSpPr>
        <p:spPr>
          <a:xfrm>
            <a:off x="1526029" y="2301932"/>
            <a:ext cx="2254644" cy="2254644"/>
          </a:xfrm>
          <a:custGeom>
            <a:avLst/>
            <a:gdLst>
              <a:gd name="connsiteX0" fmla="*/ 0 w 2254644"/>
              <a:gd name="connsiteY0" fmla="*/ 1127322 h 2254644"/>
              <a:gd name="connsiteX1" fmla="*/ 1127322 w 2254644"/>
              <a:gd name="connsiteY1" fmla="*/ 0 h 2254644"/>
              <a:gd name="connsiteX2" fmla="*/ 2254644 w 2254644"/>
              <a:gd name="connsiteY2" fmla="*/ 1127322 h 2254644"/>
              <a:gd name="connsiteX3" fmla="*/ 1127322 w 2254644"/>
              <a:gd name="connsiteY3" fmla="*/ 2254644 h 2254644"/>
              <a:gd name="connsiteX4" fmla="*/ 0 w 2254644"/>
              <a:gd name="connsiteY4" fmla="*/ 1127322 h 2254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644" h="2254644">
                <a:moveTo>
                  <a:pt x="0" y="1127322"/>
                </a:moveTo>
                <a:cubicBezTo>
                  <a:pt x="0" y="504719"/>
                  <a:pt x="504719" y="0"/>
                  <a:pt x="1127322" y="0"/>
                </a:cubicBezTo>
                <a:cubicBezTo>
                  <a:pt x="1749925" y="0"/>
                  <a:pt x="2254644" y="504719"/>
                  <a:pt x="2254644" y="1127322"/>
                </a:cubicBezTo>
                <a:cubicBezTo>
                  <a:pt x="2254644" y="1749925"/>
                  <a:pt x="1749925" y="2254644"/>
                  <a:pt x="1127322" y="2254644"/>
                </a:cubicBezTo>
                <a:cubicBezTo>
                  <a:pt x="504719" y="2254644"/>
                  <a:pt x="0" y="1749925"/>
                  <a:pt x="0" y="1127322"/>
                </a:cubicBezTo>
                <a:close/>
              </a:path>
            </a:pathLst>
          </a:custGeom>
          <a:solidFill>
            <a:srgbClr val="D13400">
              <a:alpha val="50000"/>
            </a:srgb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212312" tIns="582449" rIns="689546" bIns="432141" numCol="1" spcCol="1270" anchor="ctr" anchorCtr="0">
            <a:noAutofit/>
          </a:bodyPr>
          <a:lstStyle/>
          <a:p>
            <a:pPr lvl="0" algn="ctr" defTabSz="2044700">
              <a:lnSpc>
                <a:spcPct val="90000"/>
              </a:lnSpc>
              <a:spcBef>
                <a:spcPct val="0"/>
              </a:spcBef>
              <a:spcAft>
                <a:spcPct val="35000"/>
              </a:spcAft>
            </a:pPr>
            <a:endParaRPr lang="zh-CN" altLang="en-US" sz="4600" kern="1200"/>
          </a:p>
        </p:txBody>
      </p:sp>
      <p:sp>
        <p:nvSpPr>
          <p:cNvPr id="8" name="椭圆 7"/>
          <p:cNvSpPr/>
          <p:nvPr/>
        </p:nvSpPr>
        <p:spPr>
          <a:xfrm>
            <a:off x="704210" y="368209"/>
            <a:ext cx="620093" cy="620093"/>
          </a:xfrm>
          <a:prstGeom prst="ellipse">
            <a:avLst/>
          </a:prstGeom>
          <a:solidFill>
            <a:srgbClr val="D13400"/>
          </a:solidFill>
          <a:ln>
            <a:solidFill>
              <a:srgbClr val="D13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901279" y="280416"/>
            <a:ext cx="8560676" cy="768350"/>
          </a:xfrm>
          <a:prstGeom prst="rect">
            <a:avLst/>
          </a:prstGeom>
          <a:noFill/>
        </p:spPr>
        <p:txBody>
          <a:bodyPr wrap="square" rtlCol="0">
            <a:spAutoFit/>
          </a:bodyPr>
          <a:lstStyle/>
          <a:p>
            <a:r>
              <a:rPr lang="en-US" altLang="zh-CN" sz="4400" b="1" spc="140" dirty="0" smtClean="0">
                <a:solidFill>
                  <a:schemeClr val="bg1"/>
                </a:solidFill>
                <a:effectLst>
                  <a:outerShdw blurRad="38100" dist="38100" dir="2700000" algn="tl">
                    <a:srgbClr val="000000">
                      <a:alpha val="43137"/>
                    </a:srgbClr>
                  </a:outerShdw>
                </a:effectLst>
                <a:latin typeface="Times New Roman" panose="02020603050405020304" charset="0"/>
                <a:ea typeface="Microsoft JhengHei UI Light" panose="020B0304030504040204" charset="-120"/>
                <a:cs typeface="Times New Roman" panose="02020603050405020304" charset="0"/>
              </a:rPr>
              <a:t>T</a:t>
            </a:r>
            <a:r>
              <a:rPr lang="en-US" altLang="zh-CN" sz="2800" b="1" spc="140" dirty="0" smtClean="0">
                <a:latin typeface="Times New Roman" panose="02020603050405020304" charset="0"/>
                <a:ea typeface="Microsoft JhengHei UI Light" panose="020B0304030504040204" charset="-120"/>
                <a:cs typeface="Times New Roman" panose="02020603050405020304" charset="0"/>
              </a:rPr>
              <a:t>ECHNOLOGIES USED</a:t>
            </a:r>
            <a:endParaRPr lang="en-US" altLang="zh-CN" sz="2800" b="1" spc="140" dirty="0" smtClean="0">
              <a:latin typeface="Times New Roman" panose="02020603050405020304" charset="0"/>
              <a:ea typeface="Microsoft JhengHei UI Light" panose="020B0304030504040204" charset="-120"/>
              <a:cs typeface="Times New Roman" panose="02020603050405020304" charset="0"/>
            </a:endParaRPr>
          </a:p>
        </p:txBody>
      </p:sp>
      <p:sp>
        <p:nvSpPr>
          <p:cNvPr id="10" name="文本框 9"/>
          <p:cNvSpPr txBox="1"/>
          <p:nvPr/>
        </p:nvSpPr>
        <p:spPr>
          <a:xfrm>
            <a:off x="457200" y="5292859"/>
            <a:ext cx="5439104" cy="368300"/>
          </a:xfrm>
          <a:prstGeom prst="rect">
            <a:avLst/>
          </a:prstGeom>
          <a:noFill/>
        </p:spPr>
        <p:txBody>
          <a:bodyPr wrap="square" rtlCol="0">
            <a:spAutoFit/>
          </a:bodyPr>
          <a:lstStyle/>
          <a:p>
            <a:pPr algn="just"/>
            <a:r>
              <a:rPr lang="en-US" altLang="zh-CN" dirty="0"/>
              <a:t> </a:t>
            </a:r>
            <a:endParaRPr lang="en-US" altLang="zh-CN" dirty="0"/>
          </a:p>
        </p:txBody>
      </p:sp>
      <p:sp>
        <p:nvSpPr>
          <p:cNvPr id="15" name="文本框 14"/>
          <p:cNvSpPr txBox="1"/>
          <p:nvPr/>
        </p:nvSpPr>
        <p:spPr>
          <a:xfrm>
            <a:off x="2857497" y="1700744"/>
            <a:ext cx="1696640" cy="460375"/>
          </a:xfrm>
          <a:prstGeom prst="rect">
            <a:avLst/>
          </a:prstGeom>
          <a:noFill/>
        </p:spPr>
        <p:txBody>
          <a:bodyPr wrap="square" rtlCol="0">
            <a:spAutoFit/>
          </a:bodyPr>
          <a:lstStyle/>
          <a:p>
            <a:pPr algn="ctr"/>
            <a:r>
              <a:rPr lang="en-US" altLang="zh-CN" sz="2400" dirty="0" smtClean="0">
                <a:solidFill>
                  <a:schemeClr val="bg1"/>
                </a:solidFill>
              </a:rPr>
              <a:t>Spring Boot </a:t>
            </a:r>
            <a:endParaRPr lang="zh-CN" altLang="en-US" sz="2400" dirty="0">
              <a:solidFill>
                <a:schemeClr val="bg1"/>
              </a:solidFill>
            </a:endParaRPr>
          </a:p>
        </p:txBody>
      </p:sp>
      <p:sp>
        <p:nvSpPr>
          <p:cNvPr id="16" name="文本框 15"/>
          <p:cNvSpPr txBox="1"/>
          <p:nvPr/>
        </p:nvSpPr>
        <p:spPr>
          <a:xfrm>
            <a:off x="1676679" y="3182546"/>
            <a:ext cx="1696640" cy="460375"/>
          </a:xfrm>
          <a:prstGeom prst="rect">
            <a:avLst/>
          </a:prstGeom>
          <a:noFill/>
        </p:spPr>
        <p:txBody>
          <a:bodyPr wrap="square" rtlCol="0">
            <a:spAutoFit/>
          </a:bodyPr>
          <a:lstStyle/>
          <a:p>
            <a:pPr algn="ctr"/>
            <a:r>
              <a:rPr lang="en-US" altLang="zh-CN" sz="2400" dirty="0">
                <a:solidFill>
                  <a:schemeClr val="bg1"/>
                </a:solidFill>
              </a:rPr>
              <a:t>Postman</a:t>
            </a:r>
            <a:endParaRPr lang="en-US" altLang="zh-CN" sz="2400" dirty="0">
              <a:solidFill>
                <a:schemeClr val="bg1"/>
              </a:solidFill>
            </a:endParaRPr>
          </a:p>
        </p:txBody>
      </p:sp>
      <p:sp>
        <p:nvSpPr>
          <p:cNvPr id="17" name="文本框 16"/>
          <p:cNvSpPr txBox="1"/>
          <p:nvPr/>
        </p:nvSpPr>
        <p:spPr>
          <a:xfrm>
            <a:off x="4416464" y="2944653"/>
            <a:ext cx="1696640" cy="460375"/>
          </a:xfrm>
          <a:prstGeom prst="rect">
            <a:avLst/>
          </a:prstGeom>
          <a:noFill/>
        </p:spPr>
        <p:txBody>
          <a:bodyPr wrap="square" rtlCol="0">
            <a:spAutoFit/>
          </a:bodyPr>
          <a:lstStyle/>
          <a:p>
            <a:pPr algn="ctr"/>
            <a:r>
              <a:rPr lang="en-US" altLang="zh-CN" sz="2400" dirty="0" smtClean="0">
                <a:solidFill>
                  <a:schemeClr val="bg1"/>
                </a:solidFill>
              </a:rPr>
              <a:t>MySQL </a:t>
            </a:r>
            <a:endParaRPr lang="zh-CN" altLang="en-US" sz="2400" dirty="0">
              <a:solidFill>
                <a:schemeClr val="bg1"/>
              </a:solidFill>
            </a:endParaRPr>
          </a:p>
        </p:txBody>
      </p:sp>
      <p:sp>
        <p:nvSpPr>
          <p:cNvPr id="2" name="任意多边形 13"/>
          <p:cNvSpPr/>
          <p:nvPr/>
        </p:nvSpPr>
        <p:spPr>
          <a:xfrm>
            <a:off x="2857624" y="3406197"/>
            <a:ext cx="2254644" cy="2254644"/>
          </a:xfrm>
          <a:custGeom>
            <a:avLst/>
            <a:gdLst>
              <a:gd name="connsiteX0" fmla="*/ 0 w 2254644"/>
              <a:gd name="connsiteY0" fmla="*/ 1127322 h 2254644"/>
              <a:gd name="connsiteX1" fmla="*/ 1127322 w 2254644"/>
              <a:gd name="connsiteY1" fmla="*/ 0 h 2254644"/>
              <a:gd name="connsiteX2" fmla="*/ 2254644 w 2254644"/>
              <a:gd name="connsiteY2" fmla="*/ 1127322 h 2254644"/>
              <a:gd name="connsiteX3" fmla="*/ 1127322 w 2254644"/>
              <a:gd name="connsiteY3" fmla="*/ 2254644 h 2254644"/>
              <a:gd name="connsiteX4" fmla="*/ 0 w 2254644"/>
              <a:gd name="connsiteY4" fmla="*/ 1127322 h 2254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644" h="2254644">
                <a:moveTo>
                  <a:pt x="0" y="1127322"/>
                </a:moveTo>
                <a:cubicBezTo>
                  <a:pt x="0" y="504719"/>
                  <a:pt x="504719" y="0"/>
                  <a:pt x="1127322" y="0"/>
                </a:cubicBezTo>
                <a:cubicBezTo>
                  <a:pt x="1749925" y="0"/>
                  <a:pt x="2254644" y="504719"/>
                  <a:pt x="2254644" y="1127322"/>
                </a:cubicBezTo>
                <a:cubicBezTo>
                  <a:pt x="2254644" y="1749925"/>
                  <a:pt x="1749925" y="2254644"/>
                  <a:pt x="1127322" y="2254644"/>
                </a:cubicBezTo>
                <a:cubicBezTo>
                  <a:pt x="504719" y="2254644"/>
                  <a:pt x="0" y="1749925"/>
                  <a:pt x="0" y="1127322"/>
                </a:cubicBezTo>
                <a:close/>
              </a:path>
            </a:pathLst>
          </a:custGeom>
          <a:solidFill>
            <a:srgbClr val="D13400">
              <a:alpha val="50000"/>
            </a:srgb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212312" tIns="582449" rIns="689546" bIns="432141" numCol="1" spcCol="1270" anchor="ctr" anchorCtr="0">
            <a:noAutofit/>
          </a:bodyPr>
          <a:p>
            <a:pPr lvl="0" algn="ctr" defTabSz="2044700">
              <a:lnSpc>
                <a:spcPct val="90000"/>
              </a:lnSpc>
              <a:spcBef>
                <a:spcPct val="0"/>
              </a:spcBef>
              <a:spcAft>
                <a:spcPct val="35000"/>
              </a:spcAft>
            </a:pPr>
            <a:endParaRPr lang="zh-CN" altLang="en-US" sz="4600" kern="1200"/>
          </a:p>
        </p:txBody>
      </p:sp>
      <p:sp>
        <p:nvSpPr>
          <p:cNvPr id="3" name="文本框 16"/>
          <p:cNvSpPr txBox="1"/>
          <p:nvPr/>
        </p:nvSpPr>
        <p:spPr>
          <a:xfrm>
            <a:off x="3248064" y="4188618"/>
            <a:ext cx="1696640" cy="460375"/>
          </a:xfrm>
          <a:prstGeom prst="rect">
            <a:avLst/>
          </a:prstGeom>
          <a:noFill/>
        </p:spPr>
        <p:txBody>
          <a:bodyPr wrap="square" rtlCol="0">
            <a:spAutoFit/>
          </a:bodyPr>
          <a:p>
            <a:pPr algn="ctr"/>
            <a:r>
              <a:rPr lang="en-US" altLang="zh-CN" sz="2400" dirty="0">
                <a:solidFill>
                  <a:schemeClr val="bg1"/>
                </a:solidFill>
              </a:rPr>
              <a:t>Angular</a:t>
            </a:r>
            <a:endParaRPr lang="en-US" altLang="zh-CN" sz="2400" dirty="0">
              <a:solidFill>
                <a:schemeClr val="bg1"/>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705485" y="1421765"/>
            <a:ext cx="2038350" cy="4601845"/>
          </a:xfrm>
          <a:prstGeom prst="rect">
            <a:avLst/>
          </a:prstGeom>
          <a:blipFill rotWithShape="1">
            <a:blip r:embed="rId1"/>
            <a:stretch>
              <a:fillRect/>
            </a:stretch>
          </a:blipFill>
          <a:ln w="95250">
            <a:solidFill>
              <a:schemeClr val="bg1"/>
            </a:solidFill>
          </a:ln>
          <a:effectLst>
            <a:outerShdw blurRad="1905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fontAlgn="base"/>
            <a:endParaRPr lang="zh-CN" altLang="en-US">
              <a:ea typeface="Calibri" panose="020F0502020204030204" charset="0"/>
              <a:cs typeface="Calibri" panose="020F0502020204030204" charset="0"/>
              <a:sym typeface="+mn-ea"/>
            </a:endParaRPr>
          </a:p>
        </p:txBody>
      </p:sp>
      <p:sp>
        <p:nvSpPr>
          <p:cNvPr id="14" name="矩形 13"/>
          <p:cNvSpPr/>
          <p:nvPr/>
        </p:nvSpPr>
        <p:spPr>
          <a:xfrm>
            <a:off x="2814955" y="1421765"/>
            <a:ext cx="3222625" cy="4601845"/>
          </a:xfrm>
          <a:prstGeom prst="rect">
            <a:avLst/>
          </a:prstGeom>
          <a:solidFill>
            <a:srgbClr val="5E26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ea typeface="Calibri" panose="020F0502020204030204" charset="0"/>
              <a:cs typeface="Calibri" panose="020F0502020204030204" charset="0"/>
            </a:endParaRPr>
          </a:p>
        </p:txBody>
      </p:sp>
      <p:sp>
        <p:nvSpPr>
          <p:cNvPr id="17" name="矩形 16"/>
          <p:cNvSpPr/>
          <p:nvPr/>
        </p:nvSpPr>
        <p:spPr>
          <a:xfrm>
            <a:off x="6076950" y="1421765"/>
            <a:ext cx="2505075" cy="4601845"/>
          </a:xfrm>
          <a:prstGeom prst="rect">
            <a:avLst/>
          </a:prstGeom>
          <a:blipFill rotWithShape="1">
            <a:blip r:embed="rId2"/>
            <a:stretch>
              <a:fillRect/>
            </a:stretch>
          </a:blipFill>
          <a:ln w="95250">
            <a:solidFill>
              <a:schemeClr val="bg1"/>
            </a:solidFill>
          </a:ln>
          <a:effectLst>
            <a:outerShdw blurRad="1905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fontAlgn="base"/>
            <a:endParaRPr lang="zh-CN" altLang="en-US">
              <a:ea typeface="Calibri" panose="020F0502020204030204" charset="0"/>
              <a:cs typeface="Calibri" panose="020F0502020204030204" charset="0"/>
              <a:sym typeface="+mn-ea"/>
            </a:endParaRPr>
          </a:p>
        </p:txBody>
      </p:sp>
      <p:sp>
        <p:nvSpPr>
          <p:cNvPr id="18" name="矩形 17"/>
          <p:cNvSpPr/>
          <p:nvPr/>
        </p:nvSpPr>
        <p:spPr>
          <a:xfrm>
            <a:off x="8669020" y="1421765"/>
            <a:ext cx="2827655" cy="4601845"/>
          </a:xfrm>
          <a:prstGeom prst="rect">
            <a:avLst/>
          </a:prstGeom>
          <a:solidFill>
            <a:srgbClr val="FFF4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ea typeface="Calibri" panose="020F0502020204030204" charset="0"/>
              <a:cs typeface="Calibri" panose="020F0502020204030204" charset="0"/>
            </a:endParaRPr>
          </a:p>
        </p:txBody>
      </p:sp>
      <p:sp>
        <p:nvSpPr>
          <p:cNvPr id="140297" name="文本框 22"/>
          <p:cNvSpPr txBox="1"/>
          <p:nvPr/>
        </p:nvSpPr>
        <p:spPr>
          <a:xfrm flipH="1">
            <a:off x="2888615" y="2487930"/>
            <a:ext cx="3098800" cy="1641475"/>
          </a:xfrm>
          <a:prstGeom prst="rect">
            <a:avLst/>
          </a:prstGeom>
          <a:noFill/>
          <a:ln w="9525">
            <a:noFill/>
          </a:ln>
          <a:effectLst>
            <a:outerShdw sx="999" sy="999" algn="ctr" rotWithShape="0">
              <a:srgbClr val="000000"/>
            </a:outerShdw>
          </a:effectLst>
        </p:spPr>
        <p:txBody>
          <a:bodyPr wrap="square" anchor="t">
            <a:spAutoFit/>
          </a:bodyPr>
          <a:lstStyle/>
          <a:p>
            <a:pPr lvl="0" algn="just">
              <a:lnSpc>
                <a:spcPct val="120000"/>
              </a:lnSpc>
            </a:pPr>
            <a:endParaRPr lang="en-US" altLang="zh-CN" sz="1400" dirty="0">
              <a:solidFill>
                <a:schemeClr val="bg1"/>
              </a:solidFill>
              <a:latin typeface="Calibri" panose="020F0502020204030204" charset="0"/>
              <a:ea typeface="Calibri" panose="020F0502020204030204" charset="0"/>
              <a:cs typeface="Calibri" panose="020F0502020204030204" charset="0"/>
              <a:sym typeface="SimSun" panose="02010600030101010101" pitchFamily="2" charset="-122"/>
            </a:endParaRPr>
          </a:p>
          <a:p>
            <a:pPr marL="285750" lvl="0" indent="-285750" algn="just">
              <a:lnSpc>
                <a:spcPct val="120000"/>
              </a:lnSpc>
              <a:buFont typeface="Wingdings" panose="05000000000000000000" charset="0"/>
              <a:buChar char="q"/>
            </a:pPr>
            <a:r>
              <a:rPr lang="en-US" altLang="zh-CN" sz="1400" dirty="0">
                <a:solidFill>
                  <a:schemeClr val="bg1"/>
                </a:solidFill>
                <a:latin typeface="Times New Roman" panose="02020603050405020304" charset="0"/>
                <a:ea typeface="Calibri" panose="020F0502020204030204" charset="0"/>
                <a:cs typeface="Times New Roman" panose="02020603050405020304" charset="0"/>
                <a:sym typeface="SimSun" panose="02010600030101010101" pitchFamily="2" charset="-122"/>
              </a:rPr>
              <a:t>Operating System: Windows 10</a:t>
            </a:r>
            <a:endParaRPr lang="en-US" altLang="zh-CN" sz="1400" dirty="0">
              <a:solidFill>
                <a:schemeClr val="bg1"/>
              </a:solidFill>
              <a:latin typeface="Times New Roman" panose="02020603050405020304" charset="0"/>
              <a:ea typeface="Calibri" panose="020F0502020204030204" charset="0"/>
              <a:cs typeface="Times New Roman" panose="02020603050405020304" charset="0"/>
              <a:sym typeface="SimSun" panose="02010600030101010101" pitchFamily="2" charset="-122"/>
            </a:endParaRPr>
          </a:p>
          <a:p>
            <a:pPr marL="285750" lvl="0" indent="-285750" algn="just">
              <a:lnSpc>
                <a:spcPct val="120000"/>
              </a:lnSpc>
              <a:buFont typeface="Wingdings" panose="05000000000000000000" charset="0"/>
              <a:buChar char="q"/>
            </a:pPr>
            <a:r>
              <a:rPr lang="en-US" altLang="zh-CN" sz="1400" dirty="0">
                <a:solidFill>
                  <a:schemeClr val="bg1"/>
                </a:solidFill>
                <a:latin typeface="Times New Roman" panose="02020603050405020304" charset="0"/>
                <a:ea typeface="Calibri" panose="020F0502020204030204" charset="0"/>
                <a:cs typeface="Times New Roman" panose="02020603050405020304" charset="0"/>
                <a:sym typeface="SimSun" panose="02010600030101010101" pitchFamily="2" charset="-122"/>
              </a:rPr>
              <a:t>Hard Disk: 1 TB</a:t>
            </a:r>
            <a:endParaRPr lang="en-US" altLang="zh-CN" sz="1400" dirty="0">
              <a:solidFill>
                <a:schemeClr val="bg1"/>
              </a:solidFill>
              <a:latin typeface="Times New Roman" panose="02020603050405020304" charset="0"/>
              <a:ea typeface="Calibri" panose="020F0502020204030204" charset="0"/>
              <a:cs typeface="Times New Roman" panose="02020603050405020304" charset="0"/>
              <a:sym typeface="SimSun" panose="02010600030101010101" pitchFamily="2" charset="-122"/>
            </a:endParaRPr>
          </a:p>
          <a:p>
            <a:pPr marL="285750" lvl="0" indent="-285750" algn="just">
              <a:lnSpc>
                <a:spcPct val="120000"/>
              </a:lnSpc>
              <a:buFont typeface="Wingdings" panose="05000000000000000000" charset="0"/>
              <a:buChar char="q"/>
            </a:pPr>
            <a:r>
              <a:rPr lang="en-US" altLang="zh-CN" sz="1400" dirty="0">
                <a:solidFill>
                  <a:schemeClr val="bg1"/>
                </a:solidFill>
                <a:latin typeface="Times New Roman" panose="02020603050405020304" charset="0"/>
                <a:ea typeface="Calibri" panose="020F0502020204030204" charset="0"/>
                <a:cs typeface="Times New Roman" panose="02020603050405020304" charset="0"/>
                <a:sym typeface="SimSun" panose="02010600030101010101" pitchFamily="2" charset="-122"/>
              </a:rPr>
              <a:t>RAM: 4GB</a:t>
            </a:r>
            <a:endParaRPr lang="en-US" altLang="zh-CN" sz="1400" dirty="0">
              <a:solidFill>
                <a:schemeClr val="bg1"/>
              </a:solidFill>
              <a:latin typeface="Times New Roman" panose="02020603050405020304" charset="0"/>
              <a:ea typeface="Calibri" panose="020F0502020204030204" charset="0"/>
              <a:cs typeface="Times New Roman" panose="02020603050405020304" charset="0"/>
              <a:sym typeface="SimSun" panose="02010600030101010101" pitchFamily="2" charset="-122"/>
            </a:endParaRPr>
          </a:p>
          <a:p>
            <a:pPr lvl="0" algn="just">
              <a:lnSpc>
                <a:spcPct val="120000"/>
              </a:lnSpc>
            </a:pPr>
            <a:endParaRPr lang="en-US" altLang="zh-CN" sz="1400" dirty="0">
              <a:solidFill>
                <a:schemeClr val="bg1"/>
              </a:solidFill>
              <a:latin typeface="Times New Roman" panose="02020603050405020304" charset="0"/>
              <a:ea typeface="Calibri" panose="020F0502020204030204" charset="0"/>
              <a:cs typeface="Times New Roman" panose="02020603050405020304" charset="0"/>
              <a:sym typeface="SimSun" panose="02010600030101010101" pitchFamily="2" charset="-122"/>
            </a:endParaRPr>
          </a:p>
          <a:p>
            <a:pPr lvl="0" algn="just">
              <a:lnSpc>
                <a:spcPct val="120000"/>
              </a:lnSpc>
            </a:pPr>
            <a:endParaRPr lang="en-US" altLang="zh-CN" sz="1400" dirty="0">
              <a:solidFill>
                <a:schemeClr val="bg1"/>
              </a:solidFill>
              <a:latin typeface="Times New Roman" panose="02020603050405020304" charset="0"/>
              <a:ea typeface="Calibri" panose="020F0502020204030204" charset="0"/>
              <a:cs typeface="Times New Roman" panose="02020603050405020304" charset="0"/>
              <a:sym typeface="SimSun" panose="02010600030101010101" pitchFamily="2" charset="-122"/>
            </a:endParaRPr>
          </a:p>
        </p:txBody>
      </p:sp>
      <p:sp>
        <p:nvSpPr>
          <p:cNvPr id="10250" name="文本框 20"/>
          <p:cNvSpPr txBox="1"/>
          <p:nvPr/>
        </p:nvSpPr>
        <p:spPr>
          <a:xfrm flipH="1">
            <a:off x="3395980" y="1552575"/>
            <a:ext cx="2413635" cy="665480"/>
          </a:xfrm>
          <a:prstGeom prst="rect">
            <a:avLst/>
          </a:prstGeom>
          <a:noFill/>
          <a:ln w="9525">
            <a:noFill/>
            <a:miter/>
          </a:ln>
          <a:effectLst>
            <a:outerShdw sx="999" sy="999" algn="ctr" rotWithShape="0">
              <a:srgbClr val="000000"/>
            </a:outerShdw>
          </a:effectLst>
        </p:spPr>
        <p:txBody>
          <a:bodyPr wrap="square" anchor="t">
            <a:spAutoFit/>
          </a:bodyPr>
          <a:lstStyle/>
          <a:p>
            <a:pPr lvl="0" algn="ctr" fontAlgn="base"/>
            <a:r>
              <a:rPr lang="en-US" altLang="zh-CN" sz="1865" strike="noStrike" noProof="1">
                <a:solidFill>
                  <a:schemeClr val="bg1"/>
                </a:solidFill>
                <a:latin typeface="Times New Roman" panose="02020603050405020304" charset="0"/>
                <a:ea typeface="Calibri" panose="020F0502020204030204" charset="0"/>
                <a:cs typeface="Times New Roman" panose="02020603050405020304" charset="0"/>
                <a:sym typeface="Arial" panose="020B0604020202020204" pitchFamily="34" charset="0"/>
              </a:rPr>
              <a:t>Hardware Configuration</a:t>
            </a:r>
            <a:endParaRPr lang="en-US" altLang="zh-CN" sz="1865" strike="noStrike" noProof="1">
              <a:solidFill>
                <a:schemeClr val="bg1"/>
              </a:solidFill>
              <a:latin typeface="Times New Roman" panose="02020603050405020304" charset="0"/>
              <a:ea typeface="Calibri" panose="020F0502020204030204" charset="0"/>
              <a:cs typeface="Times New Roman" panose="02020603050405020304" charset="0"/>
              <a:sym typeface="Arial" panose="020B0604020202020204" pitchFamily="34" charset="0"/>
            </a:endParaRPr>
          </a:p>
        </p:txBody>
      </p:sp>
      <p:sp>
        <p:nvSpPr>
          <p:cNvPr id="140299" name="文本框 22"/>
          <p:cNvSpPr txBox="1"/>
          <p:nvPr/>
        </p:nvSpPr>
        <p:spPr>
          <a:xfrm flipH="1">
            <a:off x="8719185" y="2240915"/>
            <a:ext cx="2997200" cy="2675255"/>
          </a:xfrm>
          <a:prstGeom prst="rect">
            <a:avLst/>
          </a:prstGeom>
          <a:noFill/>
          <a:ln w="9525">
            <a:noFill/>
          </a:ln>
          <a:effectLst>
            <a:outerShdw sx="999" sy="999" algn="ctr" rotWithShape="0">
              <a:srgbClr val="000000"/>
            </a:outerShdw>
          </a:effectLst>
        </p:spPr>
        <p:txBody>
          <a:bodyPr wrap="square" anchor="t">
            <a:spAutoFit/>
          </a:bodyPr>
          <a:lstStyle/>
          <a:p>
            <a:pPr marL="285750" lvl="0" indent="-285750" algn="just">
              <a:lnSpc>
                <a:spcPct val="120000"/>
              </a:lnSpc>
              <a:buFont typeface="Wingdings" panose="05000000000000000000" charset="0"/>
              <a:buChar char="q"/>
            </a:pPr>
            <a:endParaRPr lang="en-US" altLang="zh-CN" sz="1400" dirty="0">
              <a:solidFill>
                <a:srgbClr val="3B1800"/>
              </a:solidFill>
              <a:latin typeface="Calibri" panose="020F0502020204030204" charset="0"/>
              <a:ea typeface="Calibri" panose="020F0502020204030204" charset="0"/>
              <a:cs typeface="Calibri" panose="020F0502020204030204" charset="0"/>
              <a:sym typeface="SimSun" panose="02010600030101010101" pitchFamily="2" charset="-122"/>
            </a:endParaRPr>
          </a:p>
          <a:p>
            <a:pPr marL="285750" lvl="0" indent="-285750" algn="just">
              <a:lnSpc>
                <a:spcPct val="120000"/>
              </a:lnSpc>
              <a:buFont typeface="Wingdings" panose="05000000000000000000" charset="0"/>
              <a:buChar char="q"/>
            </a:pPr>
            <a:endParaRPr lang="en-US" altLang="zh-CN" sz="1400" dirty="0">
              <a:solidFill>
                <a:srgbClr val="3B1800"/>
              </a:solidFill>
              <a:latin typeface="Calibri" panose="020F0502020204030204" charset="0"/>
              <a:ea typeface="Calibri" panose="020F0502020204030204" charset="0"/>
              <a:cs typeface="Calibri" panose="020F0502020204030204" charset="0"/>
              <a:sym typeface="SimSun" panose="02010600030101010101" pitchFamily="2" charset="-122"/>
            </a:endParaRPr>
          </a:p>
          <a:p>
            <a:pPr marL="285750" lvl="0" indent="-285750" algn="just">
              <a:lnSpc>
                <a:spcPct val="120000"/>
              </a:lnSpc>
              <a:buFont typeface="Wingdings" panose="05000000000000000000" charset="0"/>
              <a:buChar char="q"/>
            </a:pPr>
            <a:r>
              <a:rPr lang="en-US" altLang="zh-CN" sz="14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rPr>
              <a:t>Software IDE: Spring Tool Suite</a:t>
            </a:r>
            <a:endParaRPr lang="en-US" altLang="zh-CN" sz="14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endParaRPr>
          </a:p>
          <a:p>
            <a:pPr marL="285750" lvl="0" indent="-285750" algn="just">
              <a:lnSpc>
                <a:spcPct val="120000"/>
              </a:lnSpc>
              <a:buFont typeface="Wingdings" panose="05000000000000000000" charset="0"/>
              <a:buChar char="q"/>
            </a:pPr>
            <a:r>
              <a:rPr lang="en-US" altLang="zh-CN" sz="14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rPr>
              <a:t>Language: Java</a:t>
            </a:r>
            <a:endParaRPr lang="en-US" altLang="zh-CN" sz="14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endParaRPr>
          </a:p>
          <a:p>
            <a:pPr marL="285750" lvl="0" indent="-285750" algn="just">
              <a:lnSpc>
                <a:spcPct val="120000"/>
              </a:lnSpc>
              <a:buFont typeface="Wingdings" panose="05000000000000000000" charset="0"/>
              <a:buChar char="q"/>
            </a:pPr>
            <a:r>
              <a:rPr lang="en-US" altLang="zh-CN" sz="14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rPr>
              <a:t>Front End: Angular</a:t>
            </a:r>
            <a:endParaRPr lang="en-US" altLang="zh-CN" sz="14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endParaRPr>
          </a:p>
          <a:p>
            <a:pPr marL="285750" lvl="0" indent="-285750" algn="just">
              <a:lnSpc>
                <a:spcPct val="120000"/>
              </a:lnSpc>
              <a:buFont typeface="Wingdings" panose="05000000000000000000" charset="0"/>
              <a:buChar char="q"/>
            </a:pPr>
            <a:r>
              <a:rPr lang="en-US" altLang="zh-CN" sz="14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rPr>
              <a:t>Back End: MySQL ,Postman</a:t>
            </a:r>
            <a:endParaRPr lang="en-US" altLang="zh-CN" sz="14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endParaRPr>
          </a:p>
          <a:p>
            <a:pPr lvl="0" algn="just">
              <a:lnSpc>
                <a:spcPct val="120000"/>
              </a:lnSpc>
            </a:pPr>
            <a:endParaRPr lang="en-US" altLang="zh-CN" sz="14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endParaRPr>
          </a:p>
          <a:p>
            <a:pPr lvl="0" algn="just">
              <a:lnSpc>
                <a:spcPct val="120000"/>
              </a:lnSpc>
            </a:pPr>
            <a:endParaRPr lang="en-US" altLang="zh-CN" sz="1400" dirty="0">
              <a:solidFill>
                <a:srgbClr val="3B1800"/>
              </a:solidFill>
              <a:latin typeface="Calibri" panose="020F0502020204030204" charset="0"/>
              <a:ea typeface="Calibri" panose="020F0502020204030204" charset="0"/>
              <a:cs typeface="Calibri" panose="020F0502020204030204" charset="0"/>
              <a:sym typeface="SimSun" panose="02010600030101010101" pitchFamily="2" charset="-122"/>
            </a:endParaRPr>
          </a:p>
          <a:p>
            <a:pPr lvl="0" algn="just">
              <a:lnSpc>
                <a:spcPct val="120000"/>
              </a:lnSpc>
            </a:pPr>
            <a:endParaRPr lang="en-US" altLang="zh-CN" sz="1400" dirty="0">
              <a:solidFill>
                <a:srgbClr val="3B1800"/>
              </a:solidFill>
              <a:latin typeface="Calibri" panose="020F0502020204030204" charset="0"/>
              <a:ea typeface="Calibri" panose="020F0502020204030204" charset="0"/>
              <a:cs typeface="Calibri" panose="020F0502020204030204" charset="0"/>
              <a:sym typeface="SimSun" panose="02010600030101010101" pitchFamily="2" charset="-122"/>
            </a:endParaRPr>
          </a:p>
          <a:p>
            <a:pPr lvl="0" algn="just">
              <a:lnSpc>
                <a:spcPct val="120000"/>
              </a:lnSpc>
            </a:pPr>
            <a:endParaRPr lang="en-US" altLang="zh-CN" sz="1400" dirty="0">
              <a:solidFill>
                <a:srgbClr val="3B1800"/>
              </a:solidFill>
              <a:latin typeface="Calibri" panose="020F0502020204030204" charset="0"/>
              <a:ea typeface="Calibri" panose="020F0502020204030204" charset="0"/>
              <a:cs typeface="Calibri" panose="020F0502020204030204" charset="0"/>
              <a:sym typeface="SimSun" panose="02010600030101010101" pitchFamily="2" charset="-122"/>
            </a:endParaRPr>
          </a:p>
        </p:txBody>
      </p:sp>
      <p:sp>
        <p:nvSpPr>
          <p:cNvPr id="10252" name="文本框 20"/>
          <p:cNvSpPr txBox="1"/>
          <p:nvPr/>
        </p:nvSpPr>
        <p:spPr>
          <a:xfrm flipH="1">
            <a:off x="8989695" y="1575435"/>
            <a:ext cx="2077085" cy="665480"/>
          </a:xfrm>
          <a:prstGeom prst="rect">
            <a:avLst/>
          </a:prstGeom>
          <a:noFill/>
          <a:ln w="9525">
            <a:noFill/>
            <a:miter/>
          </a:ln>
          <a:effectLst>
            <a:outerShdw sx="999" sy="999" algn="ctr" rotWithShape="0">
              <a:srgbClr val="000000"/>
            </a:outerShdw>
          </a:effectLst>
        </p:spPr>
        <p:txBody>
          <a:bodyPr wrap="square" anchor="t">
            <a:spAutoFit/>
          </a:bodyPr>
          <a:lstStyle/>
          <a:p>
            <a:pPr lvl="0" algn="ctr" fontAlgn="base"/>
            <a:r>
              <a:rPr lang="en-US" altLang="zh-CN" sz="1865" strike="noStrike" noProof="1">
                <a:solidFill>
                  <a:srgbClr val="3B1800"/>
                </a:solidFill>
                <a:latin typeface="Times New Roman" panose="02020603050405020304" charset="0"/>
                <a:ea typeface="Calibri" panose="020F0502020204030204" charset="0"/>
                <a:cs typeface="Times New Roman" panose="02020603050405020304" charset="0"/>
                <a:sym typeface="Arial" panose="020B0604020202020204" pitchFamily="34" charset="0"/>
              </a:rPr>
              <a:t>Software Configuration</a:t>
            </a:r>
            <a:endParaRPr lang="en-US" altLang="zh-CN" sz="1865" strike="noStrike" noProof="1">
              <a:solidFill>
                <a:srgbClr val="3B1800"/>
              </a:solidFill>
              <a:latin typeface="Times New Roman" panose="02020603050405020304" charset="0"/>
              <a:ea typeface="Calibri" panose="020F0502020204030204" charset="0"/>
              <a:cs typeface="Times New Roman" panose="02020603050405020304" charset="0"/>
              <a:sym typeface="Arial" panose="020B0604020202020204" pitchFamily="34" charset="0"/>
            </a:endParaRPr>
          </a:p>
        </p:txBody>
      </p:sp>
      <p:sp>
        <p:nvSpPr>
          <p:cNvPr id="2" name="TextBox 25"/>
          <p:cNvSpPr txBox="1"/>
          <p:nvPr/>
        </p:nvSpPr>
        <p:spPr>
          <a:xfrm flipH="1">
            <a:off x="2743835" y="659130"/>
            <a:ext cx="6773545" cy="521970"/>
          </a:xfrm>
          <a:prstGeom prst="rect">
            <a:avLst/>
          </a:prstGeom>
          <a:noFill/>
        </p:spPr>
        <p:txBody>
          <a:bodyPr wrap="square" rtlCol="0">
            <a:spAutoFit/>
            <a:scene3d>
              <a:camera prst="orthographicFront"/>
              <a:lightRig rig="threePt" dir="t"/>
            </a:scene3d>
          </a:bodyPr>
          <a:lstStyle/>
          <a:p>
            <a:pPr lvl="0" algn="ctr" fontAlgn="base"/>
            <a:r>
              <a:rPr lang="en-US" altLang="zh-CN" sz="2800" b="1">
                <a:latin typeface="Times New Roman" panose="02020603050405020304" charset="0"/>
                <a:cs typeface="Times New Roman" panose="02020603050405020304" charset="0"/>
              </a:rPr>
              <a:t>REQUIRED SPECIFICATIONS</a:t>
            </a:r>
            <a:endParaRPr lang="en-US" altLang="zh-CN" sz="2800" b="1">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3429318" y="586105"/>
            <a:ext cx="4609465" cy="583565"/>
          </a:xfrm>
          <a:prstGeom prst="rect">
            <a:avLst/>
          </a:prstGeom>
          <a:noFill/>
        </p:spPr>
        <p:txBody>
          <a:bodyPr wrap="square" rtlCol="0">
            <a:spAutoFit/>
            <a:scene3d>
              <a:camera prst="orthographicFront"/>
              <a:lightRig rig="threePt" dir="t"/>
            </a:scene3d>
          </a:bodyPr>
          <a:lstStyle/>
          <a:p>
            <a:pPr lvl="0" algn="ctr" fontAlgn="base"/>
            <a:r>
              <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PROPOSED </a:t>
            </a:r>
            <a:r>
              <a:rPr lang="zh-CN"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SYSTEM</a:t>
            </a:r>
            <a:endParaRPr lang="zh-CN"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
        <p:nvSpPr>
          <p:cNvPr id="43" name="TextBox 25"/>
          <p:cNvSpPr txBox="1"/>
          <p:nvPr/>
        </p:nvSpPr>
        <p:spPr>
          <a:xfrm flipH="1">
            <a:off x="2063750" y="1033780"/>
            <a:ext cx="8064500" cy="4399915"/>
          </a:xfrm>
          <a:prstGeom prst="rect">
            <a:avLst/>
          </a:prstGeom>
          <a:noFill/>
        </p:spPr>
        <p:txBody>
          <a:bodyPr wrap="square" rtlCol="0">
            <a:spAutoFit/>
            <a:scene3d>
              <a:camera prst="orthographicFront"/>
              <a:lightRig rig="threePt" dir="t"/>
            </a:scene3d>
          </a:bodyPr>
          <a:lstStyle/>
          <a:p>
            <a:pPr lvl="0" algn="ctr" fontAlgn="base"/>
            <a:endParaRPr lang="en-US" altLang="zh-CN" sz="2800" strike="noStrike" noProof="1">
              <a:solidFill>
                <a:schemeClr val="tx1"/>
              </a:solidFill>
              <a:effectLst/>
              <a:latin typeface="Calibri" panose="020F0502020204030204" charset="0"/>
              <a:ea typeface="Calibri" panose="020F0502020204030204" charset="0"/>
              <a:cs typeface="Calibri" panose="020F0502020204030204" charset="0"/>
              <a:sym typeface="Microsoft YaHei" panose="020B0503020204020204" charset="-122"/>
            </a:endParaRPr>
          </a:p>
          <a:p>
            <a:pPr marL="342900" lvl="0" indent="-342900" algn="just" fontAlgn="base">
              <a:buFont typeface="Wingdings" panose="05000000000000000000" charset="0"/>
              <a:buChar char="q"/>
            </a:pP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This system is a bunch of benefits from various point of views. As this online application enables the end users to register to the system online, </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342900" lvl="0" indent="-342900" algn="just" fontAlgn="base">
              <a:buFont typeface="Wingdings" panose="05000000000000000000" charset="0"/>
              <a:buChar char="q"/>
            </a:pP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Select the food items of their choice from the menu list,then order food online And also we are  able to add, update and delete food items in cart.</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342900" lvl="0" indent="-342900" algn="just" fontAlgn="base">
              <a:buFont typeface="Wingdings" panose="05000000000000000000" charset="0"/>
              <a:buChar char="q"/>
            </a:pP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System will store the information about new entry of food item, maintain quantity record. It will keep the record of the customer.</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2848610" y="285750"/>
            <a:ext cx="5501640" cy="583565"/>
          </a:xfrm>
          <a:prstGeom prst="rect">
            <a:avLst/>
          </a:prstGeom>
          <a:noFill/>
        </p:spPr>
        <p:txBody>
          <a:bodyPr wrap="square" rtlCol="0">
            <a:spAutoFit/>
            <a:scene3d>
              <a:camera prst="orthographicFront"/>
              <a:lightRig rig="threePt" dir="t"/>
            </a:scene3d>
          </a:bodyPr>
          <a:p>
            <a:pPr lvl="0" algn="ctr" fontAlgn="base"/>
            <a:r>
              <a:rPr lang="en-US" altLang="zh-CN" sz="2800" strike="noStrike" noProof="1">
                <a:solidFill>
                  <a:schemeClr val="tx1"/>
                </a:solidFill>
                <a:effectLst/>
                <a:latin typeface="Calibri" panose="020F0502020204030204" charset="0"/>
                <a:ea typeface="Calibri" panose="020F0502020204030204" charset="0"/>
                <a:cs typeface="Calibri" panose="020F0502020204030204" charset="0"/>
                <a:sym typeface="Microsoft YaHei" panose="020B0503020204020204" charset="-122"/>
              </a:rPr>
              <a:t> </a:t>
            </a:r>
            <a:r>
              <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SPRING ANNOTATIONS</a:t>
            </a:r>
            <a:endPar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
        <p:nvSpPr>
          <p:cNvPr id="43" name="TextBox 25"/>
          <p:cNvSpPr txBox="1"/>
          <p:nvPr/>
        </p:nvSpPr>
        <p:spPr>
          <a:xfrm flipH="1">
            <a:off x="560070" y="869315"/>
            <a:ext cx="10784840" cy="5692775"/>
          </a:xfrm>
          <a:prstGeom prst="rect">
            <a:avLst/>
          </a:prstGeom>
          <a:noFill/>
        </p:spPr>
        <p:txBody>
          <a:bodyPr wrap="square" rtlCol="0">
            <a:spAutoFit/>
            <a:scene3d>
              <a:camera prst="orthographicFront"/>
              <a:lightRig rig="threePt" dir="t"/>
            </a:scene3d>
          </a:bodyPr>
          <a:p>
            <a:pPr marL="285750" lvl="0" indent="-285750" algn="just" fontAlgn="base">
              <a:buFont typeface="Wingdings" panose="05000000000000000000" charset="0"/>
              <a:buChar char="q"/>
            </a:pPr>
            <a:endPar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@Controller :</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The @Controller annotation indicates that a particular class serves the role of a controller. Spring Controller annotation is typically used in combination with annotated handler methods based on the @RequestMapping annotation.</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@Autowired:</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The @Autowired annotation provides more fine-grained control over where and how autowiring should be accomplished.</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@RequestMapping : @</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RequestMapping is one of the most common annotation used in Spring Web applications. This annotation maps HTTP requests to handler methods of MVC and REST controllers.</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@Entity:</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The Entity annotation specifies that the class is an entity and is mapped to a database table.</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5"/>
          <p:cNvSpPr txBox="1"/>
          <p:nvPr/>
        </p:nvSpPr>
        <p:spPr>
          <a:xfrm flipH="1">
            <a:off x="2836545" y="201295"/>
            <a:ext cx="5501640" cy="583565"/>
          </a:xfrm>
          <a:prstGeom prst="rect">
            <a:avLst/>
          </a:prstGeom>
          <a:noFill/>
        </p:spPr>
        <p:txBody>
          <a:bodyPr wrap="square" rtlCol="0">
            <a:spAutoFit/>
            <a:scene3d>
              <a:camera prst="orthographicFront"/>
              <a:lightRig rig="threePt" dir="t"/>
            </a:scene3d>
          </a:bodyPr>
          <a:p>
            <a:pPr lvl="0" algn="ctr" fontAlgn="base"/>
            <a:r>
              <a:rPr lang="en-US" altLang="zh-CN" sz="2800" strike="noStrike" noProof="1">
                <a:solidFill>
                  <a:schemeClr val="tx1"/>
                </a:solidFill>
                <a:effectLst/>
                <a:latin typeface="Calibri" panose="020F0502020204030204" charset="0"/>
                <a:ea typeface="Calibri" panose="020F0502020204030204" charset="0"/>
                <a:cs typeface="Calibri" panose="020F0502020204030204" charset="0"/>
                <a:sym typeface="Microsoft YaHei" panose="020B0503020204020204" charset="-122"/>
              </a:rPr>
              <a:t> </a:t>
            </a:r>
            <a:r>
              <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SPRING ANNOTATIONS</a:t>
            </a:r>
            <a:endPar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
        <p:nvSpPr>
          <p:cNvPr id="3" name="TextBox 25"/>
          <p:cNvSpPr txBox="1"/>
          <p:nvPr/>
        </p:nvSpPr>
        <p:spPr>
          <a:xfrm flipH="1">
            <a:off x="474345" y="976630"/>
            <a:ext cx="11243945" cy="7630160"/>
          </a:xfrm>
          <a:prstGeom prst="rect">
            <a:avLst/>
          </a:prstGeom>
          <a:noFill/>
        </p:spPr>
        <p:txBody>
          <a:bodyPr wrap="square" rtlCol="0">
            <a:spAutoFit/>
            <a:scene3d>
              <a:camera prst="orthographicFront"/>
              <a:lightRig rig="threePt" dir="t"/>
            </a:scene3d>
          </a:bodyPr>
          <a:p>
            <a:pPr marL="285750" lvl="0" indent="-285750" algn="just" fontAlgn="base">
              <a:lnSpc>
                <a:spcPct val="110000"/>
              </a:lnSpc>
              <a:buFont typeface="Wingdings" panose="05000000000000000000" charset="0"/>
              <a:buChar char="q"/>
            </a:pP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@Table:</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The Table annotation is used to create a table in database.</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10000"/>
              </a:lnSpc>
              <a:buFont typeface="Wingdings" panose="05000000000000000000" charset="0"/>
              <a:buChar char="q"/>
            </a:pP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@JoinColumn:</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@JoinColumn is used to specify a column for joining an entity association or element collection.</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10000"/>
              </a:lnSpc>
              <a:buFont typeface="Wingdings" panose="05000000000000000000" charset="0"/>
              <a:buChar char="q"/>
            </a:pP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@PutMapping :</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@PutMapping is used for update the records.</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10000"/>
              </a:lnSpc>
              <a:buFont typeface="Wingdings" panose="05000000000000000000" charset="0"/>
              <a:buChar char="q"/>
            </a:pP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@PostMapping:</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@PostMapping is used to create a resource Mapping.</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10000"/>
              </a:lnSpc>
              <a:buFont typeface="Wingdings" panose="05000000000000000000" charset="0"/>
              <a:buChar char="q"/>
            </a:pP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@GetMapping:</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@GetMapping is used to read all the inserted records.</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10000"/>
              </a:lnSpc>
              <a:buFont typeface="Wingdings" panose="05000000000000000000" charset="0"/>
              <a:buChar char="q"/>
            </a:pP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@DeleteMapping :</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@DeleteMapping is used to delete the records.</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10000"/>
              </a:lnSpc>
              <a:buFont typeface="Wingdings" panose="05000000000000000000" charset="0"/>
              <a:buChar char="q"/>
            </a:pP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@PathVariable:</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The Path Variable annotation is used to extract the value from the URL.</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10000"/>
              </a:lnSpc>
              <a:buFont typeface="Wingdings" panose="05000000000000000000" charset="0"/>
              <a:buChar char="q"/>
            </a:pPr>
            <a:r>
              <a:rPr lang="zh-CN" altLang="zh-CN" sz="2800" b="1">
                <a:effectLst/>
                <a:latin typeface="Times New Roman" panose="02020603050405020304" charset="0"/>
                <a:ea typeface="Calibri" panose="020F0502020204030204" charset="0"/>
                <a:cs typeface="Times New Roman" panose="02020603050405020304" charset="0"/>
                <a:sym typeface="Microsoft YaHei" panose="020B0503020204020204" charset="-122"/>
              </a:rPr>
              <a:t>@RequestParam: </a:t>
            </a:r>
            <a:r>
              <a:rPr lang="zh-CN" altLang="zh-CN" sz="2800">
                <a:effectLst/>
                <a:latin typeface="Times New Roman" panose="02020603050405020304" charset="0"/>
                <a:ea typeface="Calibri" panose="020F0502020204030204" charset="0"/>
                <a:cs typeface="Times New Roman" panose="02020603050405020304" charset="0"/>
                <a:sym typeface="Microsoft YaHei" panose="020B0503020204020204" charset="-122"/>
              </a:rPr>
              <a:t>@RequestParam annotation is used to read the form data and bind it automatically to the parameter present in the provided method</a:t>
            </a:r>
            <a:r>
              <a:rPr lang="en-US" altLang="zh-CN" sz="2800">
                <a:effectLst/>
                <a:latin typeface="Times New Roman" panose="02020603050405020304" charset="0"/>
                <a:ea typeface="Calibri" panose="020F0502020204030204" charset="0"/>
                <a:cs typeface="Times New Roman" panose="02020603050405020304" charset="0"/>
                <a:sym typeface="Microsoft YaHei" panose="020B0503020204020204" charset="-122"/>
              </a:rPr>
              <a:t>.</a:t>
            </a:r>
            <a:endPar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lvl="0" indent="0" algn="just" fontAlgn="base">
              <a:lnSpc>
                <a:spcPct val="110000"/>
              </a:lnSpc>
              <a:buFont typeface="Wingdings" panose="05000000000000000000" charset="0"/>
              <a:buNone/>
            </a:pP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10000"/>
              </a:lnSpc>
              <a:buFont typeface="Wingdings" panose="05000000000000000000" charset="0"/>
              <a:buChar char="q"/>
            </a:pP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10000"/>
              </a:lnSpc>
              <a:buFont typeface="Wingdings" panose="05000000000000000000" charset="0"/>
              <a:buChar char="q"/>
            </a:pP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25"/>
          <p:cNvSpPr txBox="1"/>
          <p:nvPr/>
        </p:nvSpPr>
        <p:spPr>
          <a:xfrm flipH="1">
            <a:off x="2440940" y="0"/>
            <a:ext cx="5344795" cy="583565"/>
          </a:xfrm>
          <a:prstGeom prst="rect">
            <a:avLst/>
          </a:prstGeom>
          <a:noFill/>
        </p:spPr>
        <p:txBody>
          <a:bodyPr wrap="square" rtlCol="0">
            <a:spAutoFit/>
            <a:scene3d>
              <a:camera prst="orthographicFront"/>
              <a:lightRig rig="threePt" dir="t"/>
            </a:scene3d>
          </a:bodyPr>
          <a:p>
            <a:pPr lvl="0" algn="ctr" fontAlgn="base"/>
            <a:r>
              <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SPRING ANNOTATIONS</a:t>
            </a:r>
            <a:endPar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
        <p:nvSpPr>
          <p:cNvPr id="43" name="TextBox 25"/>
          <p:cNvSpPr txBox="1"/>
          <p:nvPr/>
        </p:nvSpPr>
        <p:spPr>
          <a:xfrm flipH="1">
            <a:off x="392430" y="796290"/>
            <a:ext cx="10704830" cy="5262245"/>
          </a:xfrm>
          <a:prstGeom prst="rect">
            <a:avLst/>
          </a:prstGeom>
          <a:noFill/>
        </p:spPr>
        <p:txBody>
          <a:bodyPr wrap="square" rtlCol="0">
            <a:spAutoFit/>
            <a:scene3d>
              <a:camera prst="orthographicFront"/>
              <a:lightRig rig="threePt" dir="t"/>
            </a:scene3d>
          </a:bodyPr>
          <a:p>
            <a:pPr lvl="0" indent="0" algn="just" fontAlgn="base">
              <a:lnSpc>
                <a:spcPct val="100000"/>
              </a:lnSpc>
              <a:buFont typeface="Wingdings" panose="05000000000000000000" charset="0"/>
              <a:buNone/>
            </a:pPr>
            <a:endPar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00000"/>
              </a:lnSpc>
              <a:buFont typeface="Wingdings" panose="05000000000000000000" charset="0"/>
              <a:buChar char="q"/>
            </a:pPr>
            <a:r>
              <a:rPr lang="zh-CN"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@Request Body:</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The @RequestBody annot</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ation is applicable to handler methods of spring controller. spring should deserialize a request body into an object.</a:t>
            </a:r>
            <a:endPar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00000"/>
              </a:lnSpc>
              <a:buFont typeface="Wingdings" panose="05000000000000000000" charset="0"/>
              <a:buChar char="q"/>
            </a:pPr>
            <a:r>
              <a:rPr lang="zh-CN"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@OneToOne Mapping:</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The @OneToOne </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J</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PA annotation is used to map the source</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entity with the target entity, Hibernate maps the tables in your database to the Entity classes in your application</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t>
            </a:r>
            <a:endPar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00000"/>
              </a:lnSpc>
              <a:buFont typeface="Wingdings" panose="05000000000000000000" charset="0"/>
              <a:buChar char="q"/>
            </a:pPr>
            <a:r>
              <a:rPr lang="zh-CN"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@OneToMany Mapping</a:t>
            </a:r>
            <a:r>
              <a:rPr lang="en-US"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OneTo-Many relationship between table</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 and table B indicates that one </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row in</a:t>
            </a:r>
            <a:r>
              <a:rPr lang="zh-CN" altLang="zh-CN" sz="2800" strike="noStrike" baseline="-25000"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 table</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A</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link </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to many rows</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in</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table B.</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but</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one row in table B links to only one row in table A</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t>
            </a:r>
            <a:endPar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00000"/>
              </a:lnSpc>
              <a:buFont typeface="Wingdings" panose="05000000000000000000" charset="0"/>
              <a:buChar char="q"/>
            </a:pPr>
            <a:r>
              <a:rPr lang="zh-CN" altLang="zh-CN" sz="2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ManyToOne Mapping:</a:t>
            </a:r>
            <a:r>
              <a:rPr lang="zh-CN"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@Many-to-One mapping means that many instances of this entity are mapped to one instance of another entity</a:t>
            </a:r>
            <a:r>
              <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t>
            </a:r>
            <a:endParaRPr lang="en-US" altLang="zh-CN" sz="2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6145</Words>
  <Application>WPS Presentation</Application>
  <PresentationFormat>宽屏</PresentationFormat>
  <Paragraphs>226</Paragraphs>
  <Slides>30</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30</vt:i4>
      </vt:variant>
    </vt:vector>
  </HeadingPairs>
  <TitlesOfParts>
    <vt:vector size="40" baseType="lpstr">
      <vt:lpstr>Arial</vt:lpstr>
      <vt:lpstr>SimSun</vt:lpstr>
      <vt:lpstr>Wingdings</vt:lpstr>
      <vt:lpstr>Calibri</vt:lpstr>
      <vt:lpstr>Times New Roman</vt:lpstr>
      <vt:lpstr>Microsoft YaHei</vt:lpstr>
      <vt:lpstr>Wingdings</vt:lpstr>
      <vt:lpstr>Microsoft JhengHei UI Light</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OUTPUT SCREENSHOTS                                         ADMIN REGISTRATION IN POSTMAN</vt:lpstr>
      <vt:lpstr>PowerPoint 演示文稿</vt:lpstr>
      <vt:lpstr>                    CUSTOMER TABLE                        </vt:lpstr>
      <vt:lpstr>PRODUCT TABLE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PP</dc:creator>
  <cp:lastModifiedBy>DELL</cp:lastModifiedBy>
  <cp:revision>65</cp:revision>
  <dcterms:created xsi:type="dcterms:W3CDTF">2017-11-14T07:10:00Z</dcterms:created>
  <dcterms:modified xsi:type="dcterms:W3CDTF">2022-12-14T08:04:49Z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1033-11.2.0.11417</vt:lpwstr>
  </property>
  <property fmtid="{D5CDD505-2E9C-101B-9397-08002B2CF9AE}" pid="3" name="ICV">
    <vt:lpwstr>AFE0CE3CA9B5431C8465CC279C8195D5</vt:lpwstr>
  </property>
</Properties>
</file>

<file path=docProps/thumbnail.jpeg>
</file>